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ink/ink8.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ink/ink6.xml" ContentType="application/inkml+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ink/ink10.xml" ContentType="application/inkml+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Default Extension="wmv" ContentType="video/x-ms-wmv"/>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ink/ink9.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ink/ink7.xml" ContentType="application/inkml+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ink/ink11.xml" ContentType="application/inkml+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6"/>
  </p:notesMasterIdLst>
  <p:sldIdLst>
    <p:sldId id="256" r:id="rId5"/>
    <p:sldId id="263" r:id="rId6"/>
    <p:sldId id="265" r:id="rId7"/>
    <p:sldId id="314" r:id="rId8"/>
    <p:sldId id="325" r:id="rId9"/>
    <p:sldId id="315" r:id="rId10"/>
    <p:sldId id="304" r:id="rId11"/>
    <p:sldId id="305" r:id="rId12"/>
    <p:sldId id="269" r:id="rId13"/>
    <p:sldId id="267" r:id="rId14"/>
    <p:sldId id="297" r:id="rId15"/>
    <p:sldId id="313" r:id="rId16"/>
    <p:sldId id="311" r:id="rId17"/>
    <p:sldId id="312" r:id="rId18"/>
    <p:sldId id="317" r:id="rId19"/>
    <p:sldId id="318" r:id="rId20"/>
    <p:sldId id="319" r:id="rId21"/>
    <p:sldId id="320" r:id="rId22"/>
    <p:sldId id="321" r:id="rId23"/>
    <p:sldId id="322" r:id="rId24"/>
    <p:sldId id="323" r:id="rId25"/>
    <p:sldId id="326" r:id="rId26"/>
    <p:sldId id="324" r:id="rId27"/>
    <p:sldId id="327" r:id="rId28"/>
    <p:sldId id="316" r:id="rId29"/>
    <p:sldId id="309" r:id="rId30"/>
    <p:sldId id="310" r:id="rId31"/>
    <p:sldId id="291" r:id="rId32"/>
    <p:sldId id="280" r:id="rId33"/>
    <p:sldId id="296" r:id="rId34"/>
    <p:sldId id="286" r:id="rId35"/>
  </p:sldIdLst>
  <p:sldSz cx="9144000" cy="5143500" type="screen16x9"/>
  <p:notesSz cx="6858000" cy="9144000"/>
  <p:embeddedFontLst>
    <p:embeddedFont>
      <p:font typeface="Lucida Sans Unicode" pitchFamily="3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74" autoAdjust="0"/>
    <p:restoredTop sz="94718" autoAdjust="0"/>
  </p:normalViewPr>
  <p:slideViewPr>
    <p:cSldViewPr snapToGrid="0">
      <p:cViewPr varScale="1">
        <p:scale>
          <a:sx n="94" d="100"/>
          <a:sy n="94" d="100"/>
        </p:scale>
        <p:origin x="-714"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5:19:37.785"/>
    </inkml:context>
    <inkml:brush xml:id="br0">
      <inkml:brushProperty name="width" value="0.05" units="cm"/>
      <inkml:brushProperty name="height" value="0.05" units="cm"/>
      <inkml:brushProperty name="color" value="#FFFFFF"/>
    </inkml:brush>
  </inkml:definitions>
  <inkml:trace contextRef="#ctx0" brushRef="#br0">559 167 24575,'-23'-1'0,"1"-2"0,-23-4 0,-33-3 0,-221 9 0,207 1 0,795 0 0,-673-2 0,0-1 0,0-2 0,57-16 0,-57 13 0,1 0 0,0 2 0,48-3 0,-46 9 0,139 2 0,-66 19 0,-706-22 0,596 1 0,0 0 0,1 0 0,-1 1 0,0 0 0,1-1 0,-1 1 0,1 1 0,-7 2 0,10-4 0,0 0 0,-1 0 0,1 0 0,0 0 0,-1 0 0,1 1 0,0-1 0,0 0 0,-1 0 0,1 0 0,0 1 0,0-1 0,0 0 0,-1 0 0,1 1 0,0-1 0,0 0 0,0 0 0,0 1 0,0-1 0,0 0 0,-1 1 0,1-1 0,0 0 0,0 1 0,0-1 0,0 0 0,0 1 0,0-1 0,0 0 0,0 0 0,0 1 0,0-1 0,1 0 0,-1 1 0,1 0 0,0 1 0,0-1 0,1 0 0,-1 0 0,0 0 0,0 0 0,1 0 0,-1-1 0,1 1 0,-1 0 0,1-1 0,2 1 0,23 8 0,1-2 0,1-1 0,-1-1 0,1-2 0,0-1 0,51-2 0,413 0 0,-1029 0 0,579 0 0,41 0 0,115-13 0,-88 6 0,-32 4 0,-71 2 0,0-1 0,0 0 0,0 0 0,0-1 0,0 0 0,0-1 0,0 0 0,7-5 0,-8 4 0,1 1 0,-1 0 0,1 1 0,-1 0 0,1 0 0,0 0 0,0 1 0,14-2 0,69-5 0,-47 4 0,46-1 0,-73 6 0,0-2 0,26-5 0,23-3 0,-23 6 0,56-13 0,-63 9 0,0 2 0,59-2 0,-84 8 0,33 0 0,-34 1 0,-23 3 0,-118 14 0,-2-5 0,-153-6 0,252-2 0,33-5 0,1 1 0,-1-1 0,1 0 0,-1 0 0,1 0 0,-1 0 0,1 0 0,0 1 0,-1-1 0,1 0 0,-1 0 0,1 1 0,0-1 0,-1 0 0,1 1 0,0-1 0,-1 0 0,1 1 0,0-1 0,0 1 0,-1-1 0,1 0 0,0 1 0,0 0 0,0-1 0,0 1 0,1 0 0,-1 0 0,1-1 0,-1 1 0,1 0 0,-1-1 0,1 1 0,0-1 0,-1 1 0,1-1 0,-1 1 0,1-1 0,0 1 0,0-1 0,-1 0 0,1 1 0,0-1 0,0 0 0,0 1 0,10 3 0,1-1 0,-1 0 0,0 0 0,1-1 0,18 1 0,65-2 0,-55-2 0,224 15 0,-232-11 0,38-2 0,12 1 0,-80-3 0,-1 1 0,0 0 0,1 0 0,-1 0 0,1 0 0,-1 1 0,0-1 0,1 0 0,-1 1 0,0-1 0,1 0 0,-1 1 0,0 0 0,0-1 0,1 1 0,-1 0 0,0-1 0,0 1 0,0 0 0,0 0 0,0 0 0,0 0 0,0 0 0,0 0 0,0 0 0,-1 1 0,1-1 0,0 0 0,-1 0 0,1 1 0,-1-1 0,1 0 0,-1 1 0,0-1 0,0 0 0,1 1 0,-1-1 0,0 0 0,0 1 0,0-1 0,-1 3 0,0-1 0,0 0 0,0 0 0,0 0 0,0 0 0,-1 0 0,1 0 0,-1 0 0,0 0 0,0-1 0,0 1 0,0-1 0,0 1 0,-1-1 0,1 0 0,-1 0 0,-5 3 0,-8 2 0,0-1 0,0-1 0,-1 0 0,1-1 0,-1-1 0,-21 1 0,-28 7 0,18-4 0,-1-1 0,0-3 0,-81-5 0,33 0 0,68 2 0,0 1 0,1-2 0,-1 0 0,-48-10 0,42 5 0,0 2 0,0 1 0,0 2 0,-42 4 0,-6 0 0,-2-2 0,-95-3 0,124-8 0,41 7 0,0 0 0,-22-1 0,17 4 0,13 0 0,14 0 0,187-10 0,-4-1 0,332 12 0,-495-3 0,1 0 0,-1-2 0,32-9 0,-32 6 0,0 1 0,0 2 0,35-1 0,163 6 0,-781-1 0,551 0 0,2 1 0,1-1 0,-1 0 0,1 0 0,-1 0 0,1 0 0,-1-1 0,1 1 0,-1-1 0,1 1 0,-1-1 0,1 0 0,-1 0 0,1 0 0,-3-2 0,6 3 0,-1-1 0,0 1 0,0-1 0,0 1 0,1-1 0,-1 1 0,0 0 0,1-1 0,-1 1 0,0-1 0,1 1 0,-1 0 0,0-1 0,1 1 0,-1 0 0,1-1 0,-1 1 0,1 0 0,-1 0 0,1-1 0,-1 1 0,1 0 0,-1 0 0,1 0 0,-1 0 0,1 0 0,-1-1 0,1 1 0,-1 0 0,1 0 0,-1 0 0,1 1 0,-1-1 0,2 0 0,23-4 0,364 2 0,-198 4 0,383-2 0,-559 1 0,1 1 0,26 5 0,-25-3 0,-1-1 0,21 1 0,-13-5 0,0 0 0,35-8 0,-32 5 0,44-3 0,-10 7-1365,-44 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5:19:44.582"/>
    </inkml:context>
    <inkml:brush xml:id="br0">
      <inkml:brushProperty name="width" value="0.05" units="cm"/>
      <inkml:brushProperty name="height" value="0.05" units="cm"/>
      <inkml:brushProperty name="color" value="#FFFFFF"/>
    </inkml:brush>
  </inkml:definitions>
  <inkml:trace contextRef="#ctx0" brushRef="#br0">1125 65 24575,'-1'-1'0,"1"0"0,-1 0 0,1 0 0,-1 0 0,0 0 0,1 0 0,-1 0 0,0 0 0,1 0 0,-1 1 0,0-1 0,0 0 0,0 0 0,0 1 0,0-1 0,0 1 0,0-1 0,0 1 0,0-1 0,0 1 0,0 0 0,0-1 0,0 1 0,-2 0 0,2-1 0,-1 1 0,1 0 0,-1-1 0,1 0 0,-1 1 0,1-1 0,-1 0 0,1 0 0,-1 0 0,1 0 0,0 0 0,-2-1 0,3 1 0,0 1 0,0-1 0,1 1 0,-1-1 0,0 1 0,0-1 0,0 1 0,0 0 0,0-1 0,1 1 0,-1-1 0,0 1 0,0-1 0,1 1 0,-1 0 0,0-1 0,1 1 0,-1 0 0,0-1 0,1 1 0,-1 0 0,1 0 0,-1-1 0,0 1 0,1 0 0,-1 0 0,1 0 0,-1-1 0,1 1 0,-1 0 0,1 0 0,-1 0 0,1 0 0,-1 0 0,1 0 0,-1 0 0,0 0 0,1 0 0,0 0 0,23-2 0,-24 2 0,61 0 0,-42 1 0,1 0 0,21-4 0,-40 3 0,-1 0 0,0 1 0,0-1 0,1 0 0,-1 0 0,0 0 0,1 0 0,-1 0 0,0 0 0,0 0 0,1 0 0,-1 0 0,0 0 0,0-1 0,1 1 0,-1 0 0,0 0 0,0 0 0,1 0 0,-1 0 0,0 0 0,0 0 0,0-1 0,1 1 0,-1 0 0,0 0 0,0 0 0,0 0 0,1-1 0,-1 1 0,0 0 0,0 0 0,0-1 0,0 1 0,0 0 0,0 0 0,1-1 0,-1 1 0,-10-6 0,-18-1 0,-55 2 0,-91 5 0,56 3 0,53-4 0,-74 2 0,84 9 0,40-6 0,-1-2 0,-21 2 0,-58 7 0,63-7 0,-45 2 0,-231-7-1365,291 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5:19:15.611"/>
    </inkml:context>
    <inkml:brush xml:id="br0">
      <inkml:brushProperty name="width" value="0.025" units="cm"/>
      <inkml:brushProperty name="height" value="0.025" units="cm"/>
      <inkml:brushProperty name="color" value="#FFFFFF"/>
    </inkml:brush>
  </inkml:definitions>
  <inkml:trace contextRef="#ctx0" brushRef="#br0">509 129 24575,'-25'-9'0,"-13"-9"0,-57-17 0,119 36 0,45-3 0,-36-4 0,-27 5 0,0-1 0,0 1 0,0 0 0,0 1 0,9 0 0,-19 5 0,0 1 0,0-1 0,0 1 0,0-1 0,-1 0 0,-6 5 0,-39 29 0,-2-1 0,-82 44 0,115-73 0,19-8 0,-1-1 0,0 0 0,1 1 0,-1-1 0,0 0 0,0 0 0,1 0 0,-1 1 0,0-1 0,0 0 0,1 0 0,-1 0 0,0 0 0,0 0 0,1 0 0,-1-1 0,0 1 0,0 0 0,1 0 0,-1 0 0,0-1 0,-1 0 0,24-20 0,-12 14 0,0 0 0,0 0 0,1 1 0,0 1 0,21-8 0,23-12 0,-24 6 0,-17 10 0,1 0 0,1 1 0,-1 1 0,22-7 0,-50 15 0,-1 0 0,-27-3 0,2 1 0,-74 1 0,167-8 0,-17 2 0,59-1 0,68 8 0,-236 1 0,-84 12 0,144-13 0,-10 2 0,21-2 0,14-1 0,47 0 0,-35-1 0,-20 1 0,-8 0 0,-50 1 0,-60-2 0,111 1 0,0 0 0,0-1 0,0 1 0,0 0 0,0-1 0,0 1 0,0-1 0,0 0 0,0 0 0,0 0 0,0 0 0,1 0 0,-1 0 0,-2-2 0,3 2 0,1 0 0,-1 0 0,0 1 0,1-1 0,-1 0 0,1 0 0,-1 0 0,1 0 0,0-1 0,-1 1 0,1 0 0,0 0 0,0 0 0,-1 0 0,1 0 0,0 0 0,0 0 0,0-1 0,1 0 0,0-1 0,0-1 0,0 1 0,0 0 0,0 0 0,1 0 0,0 0 0,-1 0 0,1 1 0,0-1 0,0 0 0,1 1 0,-1 0 0,0-1 0,1 1 0,4-3 0,-6 4 0,1 0 0,-1 0 0,0 0 0,1 0 0,-1 1 0,1-1 0,0 0 0,-1 1 0,1-1 0,-1 1 0,1 0 0,0-1 0,-1 1 0,4 0 0,-5 0 0,1 0 0,-1 1 0,1-1 0,0 0 0,-1 0 0,1 1 0,-1-1 0,1 0 0,-1 0 0,1 1 0,-1-1 0,1 1 0,-1-1 0,1 0 0,-1 1 0,0-1 0,1 1 0,-1-1 0,0 1 0,1 0 0,-1-1 0,0 1 0,1-1 0,-1 1 0,0 1 0,0 0 0,1 0 0,-1 1 0,0-1 0,0 1 0,-1-1 0,1 1 0,0-1 0,-1 0 0,0 1 0,1-1 0,-1 0 0,0 1 0,0-1 0,0 0 0,0 0 0,-1 0 0,1 0 0,-3 3 0,-38 37 0,39-40 0,-1 1 0,1-1 0,0 1 0,-1-1 0,1 0 0,-1-1 0,0 1 0,1 0 0,-1-1 0,0 0 0,0 0 0,-6 1 0,9-3 0,0 1 0,-1 0 0,1 0 0,0-1 0,0 1 0,-1 0 0,1-1 0,0 1 0,0-1 0,0 0 0,-1 1 0,1-1 0,0 0 0,0 0 0,0 0 0,0 0 0,1 0 0,-1 0 0,0 0 0,0 0 0,0 0 0,1 0 0,-1 0 0,1 0 0,-1-1 0,1 1 0,-1 0 0,1 0 0,0-1 0,-1 1 0,1 0 0,0-1 0,0 1 0,0 0 0,0-1 0,1-2 0,-1 2 0,0 0 0,0 0 0,0 0 0,0 0 0,0 0 0,1 0 0,-1 1 0,1-1 0,-1 0 0,1 0 0,0 0 0,0 0 0,0 0 0,0 1 0,0-1 0,0 0 0,0 1 0,1-1 0,-1 1 0,0-1 0,1 1 0,-1 0 0,4-2 0,-5 3 0,0 0 0,0 0 0,0-1 0,1 1 0,-1 0 0,0 0 0,0 0 0,0 0 0,1 0 0,-1 0 0,0 0 0,0 0 0,0 0 0,1 0 0,-1 0 0,0 0 0,0 0 0,0 0 0,1 0 0,-1 0 0,0 0 0,0 0 0,0 0 0,1 0 0,-1 0 0,0 1 0,0-1 0,0 0 0,0 0 0,1 0 0,-1 0 0,0 0 0,0 0 0,0 1 0,0-1 0,0 0 0,1 0 0,-1 0 0,0 0 0,0 1 0,0-1 0,0 0 0,0 1 0,-2 11 0,-10 16 0,11-26 0,-2 3 0,0-1 0,0 1 0,-1-1 0,0 0 0,0 0 0,0 0 0,0-1 0,-1 1 0,1-1 0,-1 0 0,-6 3 0,0-1 0,0 1 0,-1-1 0,-23 6 0,34-11 0,0 0 0,0 0 0,0 1 0,0-1 0,0 0 0,0 0 0,0 0 0,0 0 0,0 0 0,0 0 0,0-1 0,0 1 0,0 0 0,0 0 0,0-1 0,0 1 0,0-1 0,0 1 0,0-1 0,0 1 0,0-1 0,0 1 0,0-1 0,0 0 0,-1-1 0,1 0 0,0 0 0,0-1 0,0 1 0,0 0 0,0-1 0,0 1 0,0 0 0,1-1 0,-1 1 0,1-1 0,0-2 0,-1-2 0,1 0 0,1 0 0,-1 0 0,1 0 0,0 1 0,1-1 0,3-11 0,-2 13 0,0 0 0,1 0 0,-1 1 0,1-1 0,0 1 0,1 0 0,-1 0 0,1 0 0,-1 0 0,1 1 0,0 0 0,0 0 0,7-3 0,-7 4 0,-1-1 0,1 2 0,-1-1 0,1 0 0,0 1 0,0 0 0,0 0 0,0 0 0,0 1 0,0 0 0,0 0 0,0 0 0,0 0 0,0 1 0,9 2 0,-13-3 0,-1 0 0,1 0 0,0 0 0,0 0 0,-1 1 0,1-1 0,0 0 0,-1 0 0,1 1 0,0-1 0,-1 0 0,1 1 0,-1-1 0,1 1 0,-1-1 0,1 1 0,0-1 0,-1 1 0,0-1 0,1 1 0,-1-1 0,1 1 0,-1 0 0,0-1 0,1 1 0,-1 0 0,0-1 0,0 1 0,1 0 0,-1-1 0,0 1 0,0 0 0,0 1 0,-1-1 0,0 0 0,0 1 0,0-1 0,0 0 0,0 0 0,0 1 0,-1-1 0,1 0 0,0 0 0,0-1 0,-1 1 0,1 0 0,-4 1 0,-53 17 0,40-15 0,11-3 0,0 1 0,0-1 0,0 1 0,1 0 0,-1 0 0,1 1 0,-1 0 0,1 0 0,0 1 0,0 0 0,-9 7 0,14-10 0,-1 1 0,0-1 0,1 0 0,-1 0 0,0 1 0,0-1 0,0 0 0,0-1 0,1 1 0,-1 0 0,0-1 0,0 1 0,-1-1 0,1 1 0,0-1 0,0 0 0,0 0 0,0 0 0,0 0 0,0 0 0,0-1 0,0 1 0,0 0 0,-3-2 0,39-3 0,232 4 0,-138 1 0,-111-1 0,1-1 0,30-7 0,-8 1 0,42-13 0,-66 16 0,1 0 0,0 1 0,26-3 0,-168 6 0,-70 4 0,193-3 0,1 0 0,0 0 0,0 0 0,0 0 0,-1 0 0,1 1 0,0-1 0,0 0 0,0 1 0,0-1 0,0 1 0,0-1 0,0 1 0,0-1 0,0 1 0,0 0 0,0-1 0,-1 2 0,2-1 0,0 0 0,0-1 0,1 1 0,-1-1 0,1 1 0,-1 0 0,0-1 0,1 1 0,-1-1 0,1 1 0,-1-1 0,1 0 0,0 1 0,-1-1 0,1 0 0,-1 1 0,1-1 0,0 0 0,-1 1 0,1-1 0,0 0 0,-1 0 0,1 0 0,0 0 0,-1 0 0,1 0 0,0 0 0,-1 0 0,1 0 0,0 0 0,1 0 0,33 2 0,62-2 0,21 0 0,-110 1 0,-1 0 0,1 1 0,-1 0 0,1 0 0,12 6 0,-53-3 0,-37-6 0,-51 2 0,116 0 0,0 0 0,0 1 0,0 0 0,0 0 0,0 1 0,0-1 0,0 1 0,1 0 0,-1 0 0,-7 8 0,-16 10 0,26-20 0,0 0 0,0 0 0,0 0 0,1 0 0,-1 0 0,1 1 0,-1-1 0,1 1 0,-1-1 0,1 1 0,-2 2 0,3-4 0,0 1 0,0-1 0,0 1 0,-1 0 0,1-1 0,0 1 0,0-1 0,0 1 0,0-1 0,0 1 0,0 0 0,0-1 0,0 1 0,0-1 0,0 1 0,0 0 0,1-1 0,-1 1 0,0-1 0,0 1 0,1-1 0,-1 1 0,0-1 0,0 1 0,1 0 0,2 1 0,-1-1 0,0 1 0,1 0 0,-1-1 0,1 0 0,-1 0 0,1 1 0,0-2 0,-1 1 0,1 0 0,0 0 0,0-1 0,-1 0 0,5 1 0,220 0 0,-108-3 0,-184 3 0,-110-3 0,174 2 0,0 0 0,0 0 0,-1 0 0,1 0 0,0 0 0,0 0 0,-1-1 0,1 1 0,0 0 0,0-1 0,0 1 0,-1-1 0,1 1 0,0-1 0,0 0 0,0 1 0,0-1 0,0 0 0,0 0 0,0 0 0,1 1 0,-1-1 0,0 0 0,0 0 0,1 0 0,-1-1 0,0 0 0,1 1 0,0-1 0,0 1 0,1 0 0,-1 0 0,1 0 0,-1 0 0,1 1 0,-1-1 0,1 0 0,-1 0 0,1 0 0,0 0 0,0 0 0,-1 1 0,1-1 0,0 0 0,0 1 0,0-1 0,0 1 0,0-1 0,0 1 0,0-1 0,0 1 0,0-1 0,0 1 0,0 0 0,0 0 0,0 0 0,0-1 0,0 1 0,2 0 0,26-5 0,-3 1 0,46-14 0,-45 11 0,33-4 0,-60 11 0,-11 0 0,-16 1 0,-40 5 0,59-5 0,1 1 0,-1 0 0,0 0 0,1 0 0,0 1 0,-1 1 0,1-1 0,0 1 0,-11 9 0,18-13 0,-1 0 0,1 0 0,0 0 0,-1 0 0,1 0 0,0 1 0,0-1 0,-1 0 0,1 0 0,0 0 0,0 1 0,-1-1 0,1 0 0,0 0 0,0 1 0,0-1 0,-1 0 0,1 1 0,0-1 0,0 0 0,0 0 0,0 1 0,0-1 0,0 0 0,0 1 0,0-1 0,0 0 0,0 1 0,0-1 0,0 0 0,0 1 0,0-1 0,0 0 0,0 1 0,0-1 0,0 0 0,0 0 0,0 1 0,0-1 0,1 0 0,-1 1 0,0-1 0,0 0 0,1 1 0,17 5 0,24-2 0,2-3 0,-15 1 0,-1-2 0,1 0 0,-1-2 0,1-1 0,48-12 0,-94 11 0,-13 2 0,-182 3 0,198-3 0,17-3 0,23-4 0,28-2 0,-30 6 0,-1 1 0,46-3 0,-41 8 0,-21-1 0,-21 0 0,-8 2 0,0 0 0,-1 2 0,1 0 0,-23 9 0,12-4 0,21-7 0,0 0 0,-23 0 0,24-2 0,0 1 0,1 0 0,-16 4 0,26-5 0,0 0 0,-1 0 0,1 0 0,0 0 0,0 0 0,0 0 0,-1 0 0,1 0 0,0 0 0,0 0 0,0 0 0,-1 0 0,1 0 0,0 0 0,0 0 0,0 0 0,0 0 0,-1 0 0,1 0 0,0 0 0,0 0 0,0 1 0,0-1 0,-1 0 0,1 0 0,0 0 0,0 0 0,0 0 0,0 1 0,0-1 0,0 0 0,0 0 0,-1 0 0,1 0 0,0 1 0,0-1 0,0 0 0,0 0 0,0 0 0,0 1 0,0-1 0,0 0 0,0 0 0,0 0 0,0 1 0,0-1 0,0 0 0,0 0 0,0 0 0,0 0 0,0 1 0,0-1 0,1 0 0,-1 0 0,0 0 0,0 0 0,0 1 0,0-1 0,0 0 0,17 9 0,23 3 0,-2-6 0,2-3 0,-1 0 0,57-6 0,-15 2 0,-76 1 0,1-1 0,-1 1 0,1-1 0,-1 0 0,1 0 0,-1-1 0,0 0 0,0 0 0,1 0 0,-1 0 0,-1-1 0,1 0 0,0 0 0,-1 0 0,1 0 0,-1-1 0,0 0 0,0 0 0,0 0 0,-1 0 0,0-1 0,0 1 0,4-7 0,-7 10 0,0 0 0,1 1 0,-1-1 0,0 0 0,0 0 0,0 0 0,1 0 0,-1 0 0,0 0 0,0 1 0,0-1 0,-1 0 0,1 0 0,0 0 0,0 0 0,0 0 0,-1 0 0,1 1 0,0-1 0,-1 0 0,1 0 0,-1 0 0,1 1 0,-1-1 0,0 0 0,0-1 0,-1 1 0,1 0 0,-1 0 0,0 0 0,0 0 0,1 0 0,-1 0 0,0 1 0,0-1 0,0 0 0,-2 1 0,-7-2 0,0 1 0,0 0 0,-14 1 0,18 1 0,-61 1 0,-73 14 0,88-11 0,171-5 0,44-1 0,-106-9 0,-41 7 0,0 0 0,22-1 0,16 3 0,-108 2 0,-67-1 0,121 0 0,-1 0 0,1 0 0,-1-1 0,1 1 0,-1 0 0,1 0 0,-1-1 0,1 1 0,-1-1 0,1 1 0,-1-1 0,1 1 0,0-1 0,-1 0 0,1 0 0,0 0 0,0 0 0,0 0 0,-2-2 0,2 2 0,1 0 0,0 0 0,0 0 0,0 0 0,0 1 0,-1-1 0,1 0 0,1 0 0,-1 0 0,0 0 0,0 0 0,0 0 0,0 0 0,1 0 0,-1 0 0,0 0 0,1 1 0,-1-1 0,1 0 0,-1 0 0,1 0 0,-1 1 0,2-2 0,1-2 0,0 0 0,1 1 0,0-1 0,0 1 0,0 0 0,0 0 0,0 0 0,1 0 0,-1 1 0,8-3 0,8 0 0,1 1 0,-1 2 0,1 0 0,-1 1 0,1 1 0,36 5 0,-57-6 0,1 1 0,0 0 0,0 0 0,0 0 0,0 0 0,0 0 0,0 0 0,0 1 0,0-1 0,0 0 0,0 0 0,0 1 0,-1-1 0,1 0 0,0 1 0,0-1 0,0 1 0,-1-1 0,1 1 0,0 0 0,0-1 0,-1 1 0,1 0 0,0-1 0,-1 1 0,1 1 0,-1-1 0,0 0 0,-1 0 0,1 0 0,-1 0 0,1 0 0,-1 0 0,0 0 0,1-1 0,-1 1 0,0 0 0,1 0 0,-1 0 0,0-1 0,0 1 0,0 0 0,0-1 0,0 1 0,-1 0 0,-8 5 0,-1 0 0,-22 8 0,33-14 0,-18 6 0,-1 1 0,0-2 0,0-1 0,-38 4 0,86-9 0,119 2 0,-147-1 0,1 0 0,-1 0 0,1 0 0,-1 0 0,1 0 0,0 1 0,-1-1 0,1 1 0,-1-1 0,1 1 0,-1 0 0,0-1 0,1 1 0,-1 0 0,0 0 0,1 0 0,-1 0 0,0 0 0,1 2 0,-1-2 0,-1 0 0,1 0 0,-1 0 0,0 0 0,0 0 0,1 0 0,-1 0 0,0 0 0,0 0 0,0 1 0,0-1 0,0 0 0,0 0 0,-1 0 0,1 0 0,0 0 0,0 0 0,-1 0 0,1 0 0,-1 0 0,0 1 0,-1 1 0,0 1 0,0-1 0,0 0 0,-1 0 0,1-1 0,-1 1 0,0 0 0,1-1 0,-1 0 0,-1 0 0,1 1 0,0-2 0,0 1 0,-1 0 0,-3 1 0,4-3 0,0 1 0,0 0 0,0-1 0,0 0 0,0 0 0,0 0 0,0 0 0,0 0 0,0-1 0,0 1 0,-3-2 0,6 2 0,-1 0 0,1 0 0,-1-1 0,1 1 0,0 0 0,-1 0 0,1-1 0,-1 1 0,1 0 0,-1-1 0,1 1 0,0 0 0,-1-1 0,1 1 0,0-1 0,-1 1 0,1-1 0,0 1 0,0-1 0,0 1 0,-1 0 0,1-1 0,0 1 0,0-1 0,0 0 0,0 0 0,0-1 0,0 1 0,1 0 0,-1 0 0,1 0 0,-1-1 0,1 1 0,-1 0 0,1 0 0,-1 0 0,1 0 0,0 0 0,0 0 0,0 0 0,1-1 0,5-5 0,1 1 0,0-1 0,0 2 0,18-10 0,-17 10 0,-1 1 0,1-2 0,-1 1 0,-1-1 0,9-8 0,-16 14 0,0 0 0,0 0 0,0 0 0,1-1 0,-1 1 0,0 0 0,0 0 0,0-1 0,0 1 0,0 0 0,0-1 0,0 1 0,0 0 0,1 0 0,-1-1 0,0 1 0,0 0 0,0-1 0,-1 1 0,1 0 0,0 0 0,0-1 0,0 1 0,0 0 0,0-1 0,0 1 0,0 0 0,0 0 0,0-1 0,-1 1 0,1 0 0,0 0 0,0-1 0,0 1 0,-1 0 0,1 0 0,0 0 0,0 0 0,0-1 0,-1 1 0,1 0 0,0 0 0,0 0 0,-1 0 0,1 0 0,0 0 0,-1-1 0,1 1 0,0 0 0,0 0 0,-1 0 0,1 0 0,0 0 0,-1 0 0,1 0 0,0 0 0,0 0 0,-1 0 0,1 1 0,-1-1 0,-21-2 0,20 2 0,-18-1 0,-38 3 0,55-2 0,0 1 0,-1 0 0,1 0 0,0 0 0,0 0 0,0 0 0,0 0 0,0 1 0,0 0 0,1-1 0,-1 1 0,0 0 0,1 0 0,-1 1 0,-1 1 0,-3 3 0,1 0 0,-1-1 0,0 0 0,-1-1 0,0 0 0,1 0 0,-2 0 0,1-1 0,0 0 0,-1-1 0,-12 4 0,2-2 0,1-1 0,-1-1 0,0 0 0,-30-1 0,-40-4 0,449 2 0,-320 1 0,164-3 0,-190 0 0,1-1 0,-1 0 0,24-10 0,23-6 0,-7 5 0,-58 11 0,-12 0 0,-19 1 0,-211 3 0,495-1 0,-275 2 0,1 1 0,0 1 0,-41 12 0,0 0 0,65-16 0,-1 0 0,1 1 0,-1-1 0,1 0 0,0 1 0,-1-1 0,1 1 0,-1-1 0,1 1 0,0 0 0,-1-1 0,1 1 0,0 0 0,0 0 0,0 0 0,0 0 0,0 0 0,0 0 0,0 0 0,0 1 0,0-1 0,0 0 0,0 2 0,1-2 0,0 0 0,0 0 0,1 0 0,-1 0 0,0 0 0,1 0 0,-1-1 0,1 1 0,-1 0 0,1 0 0,-1 0 0,1 0 0,0-1 0,-1 1 0,1 0 0,0-1 0,0 1 0,-1 0 0,1-1 0,0 1 0,0-1 0,0 1 0,0-1 0,0 0 0,0 1 0,0-1 0,0 0 0,0 0 0,0 1 0,0-1 0,-1 0 0,1 0 0,0 0 0,2 0 0,36 4 0,0-2 0,69-4 0,-22-1 0,-75 3 0,59 0 0,-48 0 0,-20 0 0,-8 0 0,-239 0 0,350-20 0,-76 13 0,1 2 0,0 0 0,33 0 0,-37 4 0,46-9 0,-3 1 0,-288 9 0,98 0 0,181-6 0,167-9 0,-205 16 0,0-2 0,0 0 0,43-9 0,-39 5 0,0 2 0,0 1 0,52 3 0,-46 0 0,-84 18 0,0-6 0,-84 10 0,115-20 0,-1-1 0,-39-2 0,49-1 0,0 0 0,-1 1 0,1 0 0,-1 1 0,1 1 0,-1 0 0,1 1 0,0 0 0,-14 5 0,71-2 0,482-7 0,-886 1 0,409 0 0,-15 2 0,0-2 0,0-1 0,0-2 0,0-2 0,58-15 0,-85 18 0,16-6 0,-22 4 0,-15 2 0,-306 3 0,414-1 0,109-15 0,-156 10 0,72 4 0,-73 2 0,-94 15 0,6-10 0,-16 3 0,-99 2 0,-131-11 0,475 0 0,-375 0-1365,169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5:19:37.785"/>
    </inkml:context>
    <inkml:brush xml:id="br0">
      <inkml:brushProperty name="width" value="0.05" units="cm"/>
      <inkml:brushProperty name="height" value="0.05" units="cm"/>
      <inkml:brushProperty name="color" value="#FFFFFF"/>
    </inkml:brush>
  </inkml:definitions>
  <inkml:trace contextRef="#ctx0" brushRef="#br0">559 167 24575,'-23'-1'0,"1"-2"0,-23-4 0,-33-3 0,-221 9 0,207 1 0,795 0 0,-673-2 0,0-1 0,0-2 0,57-16 0,-57 13 0,1 0 0,0 2 0,48-3 0,-46 9 0,139 2 0,-66 19 0,-706-22 0,596 1 0,0 0 0,1 0 0,-1 1 0,0 0 0,1-1 0,-1 1 0,1 1 0,-7 2 0,10-4 0,0 0 0,-1 0 0,1 0 0,0 0 0,-1 0 0,1 1 0,0-1 0,0 0 0,-1 0 0,1 0 0,0 1 0,0-1 0,0 0 0,-1 0 0,1 1 0,0-1 0,0 0 0,0 0 0,0 1 0,0-1 0,0 0 0,-1 1 0,1-1 0,0 0 0,0 1 0,0-1 0,0 0 0,0 1 0,0-1 0,0 0 0,0 0 0,0 1 0,0-1 0,1 0 0,-1 1 0,1 0 0,0 1 0,0-1 0,1 0 0,-1 0 0,0 0 0,0 0 0,1 0 0,-1-1 0,1 1 0,-1 0 0,1-1 0,2 1 0,23 8 0,1-2 0,1-1 0,-1-1 0,1-2 0,0-1 0,51-2 0,413 0 0,-1029 0 0,579 0 0,41 0 0,115-13 0,-88 6 0,-32 4 0,-71 2 0,0-1 0,0 0 0,0 0 0,0-1 0,0 0 0,0-1 0,0 0 0,7-5 0,-8 4 0,1 1 0,-1 0 0,1 1 0,-1 0 0,1 0 0,0 0 0,0 1 0,14-2 0,69-5 0,-47 4 0,46-1 0,-73 6 0,0-2 0,26-5 0,23-3 0,-23 6 0,56-13 0,-63 9 0,0 2 0,59-2 0,-84 8 0,33 0 0,-34 1 0,-23 3 0,-118 14 0,-2-5 0,-153-6 0,252-2 0,33-5 0,1 1 0,-1-1 0,1 0 0,-1 0 0,1 0 0,-1 0 0,1 0 0,0 1 0,-1-1 0,1 0 0,-1 0 0,1 1 0,0-1 0,-1 0 0,1 1 0,0-1 0,-1 0 0,1 1 0,0-1 0,0 1 0,-1-1 0,1 0 0,0 1 0,0 0 0,0-1 0,0 1 0,1 0 0,-1 0 0,1-1 0,-1 1 0,1 0 0,-1-1 0,1 1 0,0-1 0,-1 1 0,1-1 0,-1 1 0,1-1 0,0 1 0,0-1 0,-1 0 0,1 1 0,0-1 0,0 0 0,0 1 0,10 3 0,1-1 0,-1 0 0,0 0 0,1-1 0,18 1 0,65-2 0,-55-2 0,224 15 0,-232-11 0,38-2 0,12 1 0,-80-3 0,-1 1 0,0 0 0,1 0 0,-1 0 0,1 0 0,-1 1 0,0-1 0,1 0 0,-1 1 0,0-1 0,1 0 0,-1 1 0,0 0 0,0-1 0,1 1 0,-1 0 0,0-1 0,0 1 0,0 0 0,0 0 0,0 0 0,0 0 0,0 0 0,0 0 0,0 0 0,-1 1 0,1-1 0,0 0 0,-1 0 0,1 1 0,-1-1 0,1 0 0,-1 1 0,0-1 0,0 0 0,1 1 0,-1-1 0,0 0 0,0 1 0,0-1 0,-1 3 0,0-1 0,0 0 0,0 0 0,0 0 0,0 0 0,-1 0 0,1 0 0,-1 0 0,0 0 0,0-1 0,0 1 0,0-1 0,0 1 0,-1-1 0,1 0 0,-1 0 0,-5 3 0,-8 2 0,0-1 0,0-1 0,-1 0 0,1-1 0,-1-1 0,-21 1 0,-28 7 0,18-4 0,-1-1 0,0-3 0,-81-5 0,33 0 0,68 2 0,0 1 0,1-2 0,-1 0 0,-48-10 0,42 5 0,0 2 0,0 1 0,0 2 0,-42 4 0,-6 0 0,-2-2 0,-95-3 0,124-8 0,41 7 0,0 0 0,-22-1 0,17 4 0,13 0 0,14 0 0,187-10 0,-4-1 0,332 12 0,-495-3 0,1 0 0,-1-2 0,32-9 0,-32 6 0,0 1 0,0 2 0,35-1 0,163 6 0,-781-1 0,551 0 0,2 1 0,1-1 0,-1 0 0,1 0 0,-1 0 0,1 0 0,-1-1 0,1 1 0,-1-1 0,1 1 0,-1-1 0,1 0 0,-1 0 0,1 0 0,-3-2 0,6 3 0,-1-1 0,0 1 0,0-1 0,0 1 0,1-1 0,-1 1 0,0 0 0,1-1 0,-1 1 0,0-1 0,1 1 0,-1 0 0,0-1 0,1 1 0,-1 0 0,1-1 0,-1 1 0,1 0 0,-1 0 0,1-1 0,-1 1 0,1 0 0,-1 0 0,1 0 0,-1 0 0,1 0 0,-1-1 0,1 1 0,-1 0 0,1 0 0,-1 0 0,1 1 0,-1-1 0,2 0 0,23-4 0,364 2 0,-198 4 0,383-2 0,-559 1 0,1 1 0,26 5 0,-25-3 0,-1-1 0,21 1 0,-13-5 0,0 0 0,35-8 0,-32 5 0,44-3 0,-10 7-1365,-44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5:19:44.582"/>
    </inkml:context>
    <inkml:brush xml:id="br0">
      <inkml:brushProperty name="width" value="0.05" units="cm"/>
      <inkml:brushProperty name="height" value="0.05" units="cm"/>
      <inkml:brushProperty name="color" value="#FFFFFF"/>
    </inkml:brush>
  </inkml:definitions>
  <inkml:trace contextRef="#ctx0" brushRef="#br0">1125 65 24575,'-1'-1'0,"1"0"0,-1 0 0,1 0 0,-1 0 0,0 0 0,1 0 0,-1 0 0,0 0 0,1 0 0,-1 1 0,0-1 0,0 0 0,0 0 0,0 1 0,0-1 0,0 1 0,0-1 0,0 1 0,0-1 0,0 1 0,0 0 0,0-1 0,0 1 0,-2 0 0,2-1 0,-1 1 0,1 0 0,-1-1 0,1 0 0,-1 1 0,1-1 0,-1 0 0,1 0 0,-1 0 0,1 0 0,0 0 0,-2-1 0,3 1 0,0 1 0,0-1 0,1 1 0,-1-1 0,0 1 0,0-1 0,0 1 0,0 0 0,0-1 0,1 1 0,-1-1 0,0 1 0,0-1 0,1 1 0,-1 0 0,0-1 0,1 1 0,-1 0 0,0-1 0,1 1 0,-1 0 0,1 0 0,-1-1 0,0 1 0,1 0 0,-1 0 0,1 0 0,-1-1 0,1 1 0,-1 0 0,1 0 0,-1 0 0,1 0 0,-1 0 0,1 0 0,-1 0 0,0 0 0,1 0 0,0 0 0,23-2 0,-24 2 0,61 0 0,-42 1 0,1 0 0,21-4 0,-40 3 0,-1 0 0,0 1 0,0-1 0,1 0 0,-1 0 0,0 0 0,1 0 0,-1 0 0,0 0 0,0 0 0,1 0 0,-1 0 0,0 0 0,0-1 0,1 1 0,-1 0 0,0 0 0,0 0 0,1 0 0,-1 0 0,0 0 0,0 0 0,0-1 0,1 1 0,-1 0 0,0 0 0,0 0 0,0 0 0,1-1 0,-1 1 0,0 0 0,0 0 0,0-1 0,0 1 0,0 0 0,0 0 0,1-1 0,-1 1 0,-10-6 0,-18-1 0,-55 2 0,-91 5 0,56 3 0,53-4 0,-74 2 0,84 9 0,40-6 0,-1-2 0,-21 2 0,-58 7 0,63-7 0,-45 2 0,-231-7-1365,291 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5:19:15.611"/>
    </inkml:context>
    <inkml:brush xml:id="br0">
      <inkml:brushProperty name="width" value="0.025" units="cm"/>
      <inkml:brushProperty name="height" value="0.025" units="cm"/>
      <inkml:brushProperty name="color" value="#FFFFFF"/>
    </inkml:brush>
  </inkml:definitions>
  <inkml:trace contextRef="#ctx0" brushRef="#br0">509 129 24575,'-25'-9'0,"-13"-9"0,-57-17 0,119 36 0,45-3 0,-36-4 0,-27 5 0,0-1 0,0 1 0,0 0 0,0 1 0,9 0 0,-19 5 0,0 1 0,0-1 0,0 1 0,0-1 0,-1 0 0,-6 5 0,-39 29 0,-2-1 0,-82 44 0,115-73 0,19-8 0,-1-1 0,0 0 0,1 1 0,-1-1 0,0 0 0,0 0 0,1 0 0,-1 1 0,0-1 0,0 0 0,1 0 0,-1 0 0,0 0 0,0 0 0,1 0 0,-1-1 0,0 1 0,0 0 0,1 0 0,-1 0 0,0-1 0,-1 0 0,24-20 0,-12 14 0,0 0 0,0 0 0,1 1 0,0 1 0,21-8 0,23-12 0,-24 6 0,-17 10 0,1 0 0,1 1 0,-1 1 0,22-7 0,-50 15 0,-1 0 0,-27-3 0,2 1 0,-74 1 0,167-8 0,-17 2 0,59-1 0,68 8 0,-236 1 0,-84 12 0,144-13 0,-10 2 0,21-2 0,14-1 0,47 0 0,-35-1 0,-20 1 0,-8 0 0,-50 1 0,-60-2 0,111 1 0,0 0 0,0-1 0,0 1 0,0 0 0,0-1 0,0 1 0,0-1 0,0 0 0,0 0 0,0 0 0,0 0 0,1 0 0,-1 0 0,-2-2 0,3 2 0,1 0 0,-1 0 0,0 1 0,1-1 0,-1 0 0,1 0 0,-1 0 0,1 0 0,0-1 0,-1 1 0,1 0 0,0 0 0,0 0 0,-1 0 0,1 0 0,0 0 0,0 0 0,0-1 0,1 0 0,0-1 0,0-1 0,0 1 0,0 0 0,0 0 0,1 0 0,0 0 0,-1 0 0,1 1 0,0-1 0,0 0 0,1 1 0,-1 0 0,0-1 0,1 1 0,4-3 0,-6 4 0,1 0 0,-1 0 0,0 0 0,1 0 0,-1 1 0,1-1 0,0 0 0,-1 1 0,1-1 0,-1 1 0,1 0 0,0-1 0,-1 1 0,4 0 0,-5 0 0,1 0 0,-1 1 0,1-1 0,0 0 0,-1 0 0,1 1 0,-1-1 0,1 0 0,-1 0 0,1 1 0,-1-1 0,1 1 0,-1-1 0,1 0 0,-1 1 0,0-1 0,1 1 0,-1-1 0,0 1 0,1 0 0,-1-1 0,0 1 0,1-1 0,-1 1 0,0 1 0,0 0 0,1 0 0,-1 1 0,0-1 0,0 1 0,-1-1 0,1 1 0,0-1 0,-1 0 0,0 1 0,1-1 0,-1 0 0,0 1 0,0-1 0,0 0 0,0 0 0,-1 0 0,1 0 0,-3 3 0,-38 37 0,39-40 0,-1 1 0,1-1 0,0 1 0,-1-1 0,1 0 0,-1-1 0,0 1 0,1 0 0,-1-1 0,0 0 0,0 0 0,-6 1 0,9-3 0,0 1 0,-1 0 0,1 0 0,0-1 0,0 1 0,-1 0 0,1-1 0,0 1 0,0-1 0,0 0 0,-1 1 0,1-1 0,0 0 0,0 0 0,0 0 0,0 0 0,1 0 0,-1 0 0,0 0 0,0 0 0,0 0 0,1 0 0,-1 0 0,1 0 0,-1-1 0,1 1 0,-1 0 0,1 0 0,0-1 0,-1 1 0,1 0 0,0-1 0,0 1 0,0 0 0,0-1 0,1-2 0,-1 2 0,0 0 0,0 0 0,0 0 0,0 0 0,0 0 0,1 0 0,-1 1 0,1-1 0,-1 0 0,1 0 0,0 0 0,0 0 0,0 0 0,0 1 0,0-1 0,0 0 0,0 1 0,1-1 0,-1 1 0,0-1 0,1 1 0,-1 0 0,4-2 0,-5 3 0,0 0 0,0 0 0,0-1 0,1 1 0,-1 0 0,0 0 0,0 0 0,0 0 0,1 0 0,-1 0 0,0 0 0,0 0 0,0 0 0,1 0 0,-1 0 0,0 0 0,0 0 0,0 0 0,1 0 0,-1 0 0,0 0 0,0 0 0,0 0 0,1 0 0,-1 0 0,0 1 0,0-1 0,0 0 0,0 0 0,1 0 0,-1 0 0,0 0 0,0 0 0,0 1 0,0-1 0,0 0 0,1 0 0,-1 0 0,0 0 0,0 1 0,0-1 0,0 0 0,0 1 0,-2 11 0,-10 16 0,11-26 0,-2 3 0,0-1 0,0 1 0,-1-1 0,0 0 0,0 0 0,0 0 0,0-1 0,-1 1 0,1-1 0,-1 0 0,-6 3 0,0-1 0,0 1 0,-1-1 0,-23 6 0,34-11 0,0 0 0,0 0 0,0 1 0,0-1 0,0 0 0,0 0 0,0 0 0,0 0 0,0 0 0,0 0 0,0-1 0,0 1 0,0 0 0,0 0 0,0-1 0,0 1 0,0-1 0,0 1 0,0-1 0,0 1 0,0-1 0,0 1 0,0-1 0,0 0 0,-1-1 0,1 0 0,0 0 0,0-1 0,0 1 0,0 0 0,0-1 0,0 1 0,0 0 0,1-1 0,-1 1 0,1-1 0,0-2 0,-1-2 0,1 0 0,1 0 0,-1 0 0,1 0 0,0 1 0,1-1 0,3-11 0,-2 13 0,0 0 0,1 0 0,-1 1 0,1-1 0,0 1 0,1 0 0,-1 0 0,1 0 0,-1 0 0,1 1 0,0 0 0,0 0 0,7-3 0,-7 4 0,-1-1 0,1 2 0,-1-1 0,1 0 0,0 1 0,0 0 0,0 0 0,0 0 0,0 1 0,0 0 0,0 0 0,0 0 0,0 0 0,0 1 0,9 2 0,-13-3 0,-1 0 0,1 0 0,0 0 0,0 0 0,-1 1 0,1-1 0,0 0 0,-1 0 0,1 1 0,0-1 0,-1 0 0,1 1 0,-1-1 0,1 1 0,-1-1 0,1 1 0,0-1 0,-1 1 0,0-1 0,1 1 0,-1-1 0,1 1 0,-1 0 0,0-1 0,1 1 0,-1 0 0,0-1 0,0 1 0,1 0 0,-1-1 0,0 1 0,0 0 0,0 1 0,-1-1 0,0 0 0,0 1 0,0-1 0,0 0 0,0 0 0,0 1 0,-1-1 0,1 0 0,0 0 0,0-1 0,-1 1 0,1 0 0,-4 1 0,-53 17 0,40-15 0,11-3 0,0 1 0,0-1 0,0 1 0,1 0 0,-1 0 0,1 1 0,-1 0 0,1 0 0,0 1 0,0 0 0,-9 7 0,14-10 0,-1 1 0,0-1 0,1 0 0,-1 0 0,0 1 0,0-1 0,0 0 0,0-1 0,1 1 0,-1 0 0,0-1 0,0 1 0,-1-1 0,1 1 0,0-1 0,0 0 0,0 0 0,0 0 0,0 0 0,0 0 0,0-1 0,0 1 0,0 0 0,-3-2 0,39-3 0,232 4 0,-138 1 0,-111-1 0,1-1 0,30-7 0,-8 1 0,42-13 0,-66 16 0,1 0 0,0 1 0,26-3 0,-168 6 0,-70 4 0,193-3 0,1 0 0,0 0 0,0 0 0,0 0 0,-1 0 0,1 1 0,0-1 0,0 0 0,0 1 0,0-1 0,0 1 0,0-1 0,0 1 0,0-1 0,0 1 0,0 0 0,0-1 0,-1 2 0,2-1 0,0 0 0,0-1 0,1 1 0,-1-1 0,1 1 0,-1 0 0,0-1 0,1 1 0,-1-1 0,1 1 0,-1-1 0,1 0 0,0 1 0,-1-1 0,1 0 0,-1 1 0,1-1 0,0 0 0,-1 1 0,1-1 0,0 0 0,-1 0 0,1 0 0,0 0 0,-1 0 0,1 0 0,0 0 0,-1 0 0,1 0 0,0 0 0,1 0 0,33 2 0,62-2 0,21 0 0,-110 1 0,-1 0 0,1 1 0,-1 0 0,1 0 0,12 6 0,-53-3 0,-37-6 0,-51 2 0,116 0 0,0 0 0,0 1 0,0 0 0,0 0 0,0 1 0,0-1 0,0 1 0,1 0 0,-1 0 0,-7 8 0,-16 10 0,26-20 0,0 0 0,0 0 0,0 0 0,1 0 0,-1 0 0,1 1 0,-1-1 0,1 1 0,-1-1 0,1 1 0,-2 2 0,3-4 0,0 1 0,0-1 0,0 1 0,-1 0 0,1-1 0,0 1 0,0-1 0,0 1 0,0-1 0,0 1 0,0 0 0,0-1 0,0 1 0,0-1 0,0 1 0,0 0 0,1-1 0,-1 1 0,0-1 0,0 1 0,1-1 0,-1 1 0,0-1 0,0 1 0,1 0 0,2 1 0,-1-1 0,0 1 0,1 0 0,-1-1 0,1 0 0,-1 0 0,1 1 0,0-2 0,-1 1 0,1 0 0,0 0 0,0-1 0,-1 0 0,5 1 0,220 0 0,-108-3 0,-184 3 0,-110-3 0,174 2 0,0 0 0,0 0 0,-1 0 0,1 0 0,0 0 0,0 0 0,-1-1 0,1 1 0,0 0 0,0-1 0,0 1 0,-1-1 0,1 1 0,0-1 0,0 0 0,0 1 0,0-1 0,0 0 0,0 0 0,0 0 0,1 1 0,-1-1 0,0 0 0,0 0 0,1 0 0,-1-1 0,0 0 0,1 1 0,0-1 0,0 1 0,1 0 0,-1 0 0,1 0 0,-1 0 0,1 1 0,-1-1 0,1 0 0,-1 0 0,1 0 0,0 0 0,0 0 0,-1 1 0,1-1 0,0 0 0,0 1 0,0-1 0,0 1 0,0-1 0,0 1 0,0-1 0,0 1 0,0-1 0,0 1 0,0 0 0,0 0 0,0 0 0,0-1 0,0 1 0,2 0 0,26-5 0,-3 1 0,46-14 0,-45 11 0,33-4 0,-60 11 0,-11 0 0,-16 1 0,-40 5 0,59-5 0,1 1 0,-1 0 0,0 0 0,1 0 0,0 1 0,-1 1 0,1-1 0,0 1 0,-11 9 0,18-13 0,-1 0 0,1 0 0,0 0 0,-1 0 0,1 0 0,0 1 0,0-1 0,-1 0 0,1 0 0,0 0 0,0 1 0,-1-1 0,1 0 0,0 0 0,0 1 0,0-1 0,-1 0 0,1 1 0,0-1 0,0 0 0,0 0 0,0 1 0,0-1 0,0 0 0,0 1 0,0-1 0,0 0 0,0 1 0,0-1 0,0 0 0,0 1 0,0-1 0,0 0 0,0 1 0,0-1 0,0 0 0,0 0 0,0 1 0,0-1 0,1 0 0,-1 1 0,0-1 0,0 0 0,1 1 0,17 5 0,24-2 0,2-3 0,-15 1 0,-1-2 0,1 0 0,-1-2 0,1-1 0,48-12 0,-94 11 0,-13 2 0,-182 3 0,198-3 0,17-3 0,23-4 0,28-2 0,-30 6 0,-1 1 0,46-3 0,-41 8 0,-21-1 0,-21 0 0,-8 2 0,0 0 0,-1 2 0,1 0 0,-23 9 0,12-4 0,21-7 0,0 0 0,-23 0 0,24-2 0,0 1 0,1 0 0,-16 4 0,26-5 0,0 0 0,-1 0 0,1 0 0,0 0 0,0 0 0,0 0 0,-1 0 0,1 0 0,0 0 0,0 0 0,0 0 0,-1 0 0,1 0 0,0 0 0,0 0 0,0 0 0,0 0 0,-1 0 0,1 0 0,0 0 0,0 0 0,0 1 0,0-1 0,-1 0 0,1 0 0,0 0 0,0 0 0,0 0 0,0 1 0,0-1 0,0 0 0,0 0 0,-1 0 0,1 0 0,0 1 0,0-1 0,0 0 0,0 0 0,0 0 0,0 1 0,0-1 0,0 0 0,0 0 0,0 0 0,0 1 0,0-1 0,0 0 0,0 0 0,0 0 0,0 0 0,0 1 0,0-1 0,1 0 0,-1 0 0,0 0 0,0 0 0,0 1 0,0-1 0,0 0 0,17 9 0,23 3 0,-2-6 0,2-3 0,-1 0 0,57-6 0,-15 2 0,-76 1 0,1-1 0,-1 1 0,1-1 0,-1 0 0,1 0 0,-1-1 0,0 0 0,0 0 0,1 0 0,-1 0 0,-1-1 0,1 0 0,0 0 0,-1 0 0,1 0 0,-1-1 0,0 0 0,0 0 0,0 0 0,-1 0 0,0-1 0,0 1 0,4-7 0,-7 10 0,0 0 0,1 1 0,-1-1 0,0 0 0,0 0 0,0 0 0,1 0 0,-1 0 0,0 0 0,0 1 0,0-1 0,-1 0 0,1 0 0,0 0 0,0 0 0,0 0 0,-1 0 0,1 1 0,0-1 0,-1 0 0,1 0 0,-1 0 0,1 1 0,-1-1 0,0 0 0,0-1 0,-1 1 0,1 0 0,-1 0 0,0 0 0,0 0 0,1 0 0,-1 0 0,0 1 0,0-1 0,0 0 0,-2 1 0,-7-2 0,0 1 0,0 0 0,-14 1 0,18 1 0,-61 1 0,-73 14 0,88-11 0,171-5 0,44-1 0,-106-9 0,-41 7 0,0 0 0,22-1 0,16 3 0,-108 2 0,-67-1 0,121 0 0,-1 0 0,1 0 0,-1-1 0,1 1 0,-1 0 0,1 0 0,-1-1 0,1 1 0,-1-1 0,1 1 0,-1-1 0,1 1 0,0-1 0,-1 0 0,1 0 0,0 0 0,0 0 0,0 0 0,-2-2 0,2 2 0,1 0 0,0 0 0,0 0 0,0 0 0,0 1 0,-1-1 0,1 0 0,1 0 0,-1 0 0,0 0 0,0 0 0,0 0 0,0 0 0,1 0 0,-1 0 0,0 0 0,1 1 0,-1-1 0,1 0 0,-1 0 0,1 0 0,-1 1 0,2-2 0,1-2 0,0 0 0,1 1 0,0-1 0,0 1 0,0 0 0,0 0 0,0 0 0,1 0 0,-1 1 0,8-3 0,8 0 0,1 1 0,-1 2 0,1 0 0,-1 1 0,1 1 0,36 5 0,-57-6 0,1 1 0,0 0 0,0 0 0,0 0 0,0 0 0,0 0 0,0 0 0,0 1 0,0-1 0,0 0 0,0 0 0,0 1 0,-1-1 0,1 0 0,0 1 0,0-1 0,0 1 0,-1-1 0,1 1 0,0 0 0,0-1 0,-1 1 0,1 0 0,0-1 0,-1 1 0,1 1 0,-1-1 0,0 0 0,-1 0 0,1 0 0,-1 0 0,1 0 0,-1 0 0,0 0 0,1-1 0,-1 1 0,0 0 0,1 0 0,-1 0 0,0-1 0,0 1 0,0 0 0,0-1 0,0 1 0,-1 0 0,-8 5 0,-1 0 0,-22 8 0,33-14 0,-18 6 0,-1 1 0,0-2 0,0-1 0,-38 4 0,86-9 0,119 2 0,-147-1 0,1 0 0,-1 0 0,1 0 0,-1 0 0,1 0 0,0 1 0,-1-1 0,1 1 0,-1-1 0,1 1 0,-1 0 0,0-1 0,1 1 0,-1 0 0,0 0 0,1 0 0,-1 0 0,0 0 0,1 2 0,-1-2 0,-1 0 0,1 0 0,-1 0 0,0 0 0,0 0 0,1 0 0,-1 0 0,0 0 0,0 0 0,0 1 0,0-1 0,0 0 0,0 0 0,-1 0 0,1 0 0,0 0 0,0 0 0,-1 0 0,1 0 0,-1 0 0,0 1 0,-1 1 0,0 1 0,0-1 0,0 0 0,-1 0 0,1-1 0,-1 1 0,0 0 0,1-1 0,-1 0 0,-1 0 0,1 1 0,0-2 0,0 1 0,-1 0 0,-3 1 0,4-3 0,0 1 0,0 0 0,0-1 0,0 0 0,0 0 0,0 0 0,0 0 0,0 0 0,0-1 0,0 1 0,-3-2 0,6 2 0,-1 0 0,1 0 0,-1-1 0,1 1 0,0 0 0,-1 0 0,1-1 0,-1 1 0,1 0 0,-1-1 0,1 1 0,0 0 0,-1-1 0,1 1 0,0-1 0,-1 1 0,1-1 0,0 1 0,0-1 0,0 1 0,-1 0 0,1-1 0,0 1 0,0-1 0,0 0 0,0 0 0,0-1 0,0 1 0,1 0 0,-1 0 0,1 0 0,-1-1 0,1 1 0,-1 0 0,1 0 0,-1 0 0,1 0 0,0 0 0,0 0 0,0 0 0,1-1 0,5-5 0,1 1 0,0-1 0,0 2 0,18-10 0,-17 10 0,-1 1 0,1-2 0,-1 1 0,-1-1 0,9-8 0,-16 14 0,0 0 0,0 0 0,0 0 0,1-1 0,-1 1 0,0 0 0,0 0 0,0-1 0,0 1 0,0 0 0,0-1 0,0 1 0,0 0 0,1 0 0,-1-1 0,0 1 0,0 0 0,0-1 0,-1 1 0,1 0 0,0 0 0,0-1 0,0 1 0,0 0 0,0-1 0,0 1 0,0 0 0,0 0 0,0-1 0,-1 1 0,1 0 0,0 0 0,0-1 0,0 1 0,-1 0 0,1 0 0,0 0 0,0 0 0,0-1 0,-1 1 0,1 0 0,0 0 0,0 0 0,-1 0 0,1 0 0,0 0 0,-1-1 0,1 1 0,0 0 0,0 0 0,-1 0 0,1 0 0,0 0 0,-1 0 0,1 0 0,0 0 0,0 0 0,-1 0 0,1 1 0,-1-1 0,-21-2 0,20 2 0,-18-1 0,-38 3 0,55-2 0,0 1 0,-1 0 0,1 0 0,0 0 0,0 0 0,0 0 0,0 0 0,0 1 0,0 0 0,1-1 0,-1 1 0,0 0 0,1 0 0,-1 1 0,-1 1 0,-3 3 0,1 0 0,-1-1 0,0 0 0,-1-1 0,0 0 0,1 0 0,-2 0 0,1-1 0,0 0 0,-1-1 0,-12 4 0,2-2 0,1-1 0,-1-1 0,0 0 0,-30-1 0,-40-4 0,449 2 0,-320 1 0,164-3 0,-190 0 0,1-1 0,-1 0 0,24-10 0,23-6 0,-7 5 0,-58 11 0,-12 0 0,-19 1 0,-211 3 0,495-1 0,-275 2 0,1 1 0,0 1 0,-41 12 0,0 0 0,65-16 0,-1 0 0,1 1 0,-1-1 0,1 0 0,0 1 0,-1-1 0,1 1 0,-1-1 0,1 1 0,0 0 0,-1-1 0,1 1 0,0 0 0,0 0 0,0 0 0,0 0 0,0 0 0,0 0 0,0 0 0,0 1 0,0-1 0,0 0 0,0 2 0,1-2 0,0 0 0,0 0 0,1 0 0,-1 0 0,0 0 0,1 0 0,-1-1 0,1 1 0,-1 0 0,1 0 0,-1 0 0,1 0 0,0-1 0,-1 1 0,1 0 0,0-1 0,0 1 0,-1 0 0,1-1 0,0 1 0,0-1 0,0 1 0,0-1 0,0 0 0,0 1 0,0-1 0,0 0 0,0 0 0,0 1 0,0-1 0,-1 0 0,1 0 0,0 0 0,2 0 0,36 4 0,0-2 0,69-4 0,-22-1 0,-75 3 0,59 0 0,-48 0 0,-20 0 0,-8 0 0,-239 0 0,350-20 0,-76 13 0,1 2 0,0 0 0,33 0 0,-37 4 0,46-9 0,-3 1 0,-288 9 0,98 0 0,181-6 0,167-9 0,-205 16 0,0-2 0,0 0 0,43-9 0,-39 5 0,0 2 0,0 1 0,52 3 0,-46 0 0,-84 18 0,0-6 0,-84 10 0,115-20 0,-1-1 0,-39-2 0,49-1 0,0 0 0,-1 1 0,1 0 0,-1 1 0,1 1 0,-1 0 0,1 1 0,0 0 0,-14 5 0,71-2 0,482-7 0,-886 1 0,409 0 0,-15 2 0,0-2 0,0-1 0,0-2 0,0-2 0,58-15 0,-85 18 0,16-6 0,-22 4 0,-15 2 0,-306 3 0,414-1 0,109-15 0,-156 10 0,72 4 0,-73 2 0,-94 15 0,6-10 0,-16 3 0,-99 2 0,-131-11 0,475 0 0,-375 0-1365,169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78186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477136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71181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71181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71181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2665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26651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2665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26651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39095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73663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16857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16857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16857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16857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16857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71181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71181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71181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71181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31912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62072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407903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5102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62072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62072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6207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871511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871511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4507dfed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4507df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539097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7" r:id="rId3"/>
    <p:sldLayoutId id="214748365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png"/><Relationship Id="rId3" Type="http://schemas.openxmlformats.org/officeDocument/2006/relationships/notesSlide" Target="../notesSlides/notesSlide19.xml"/><Relationship Id="rId12" Type="http://schemas.openxmlformats.org/officeDocument/2006/relationships/customXml" Target="../ink/ink8.xml"/><Relationship Id="rId2" Type="http://schemas.openxmlformats.org/officeDocument/2006/relationships/slideLayout" Target="../slideLayouts/slideLayout1.xml"/><Relationship Id="rId16" Type="http://schemas.openxmlformats.org/officeDocument/2006/relationships/image" Target="../media/image24.png"/><Relationship Id="rId1" Type="http://schemas.openxmlformats.org/officeDocument/2006/relationships/video" Target="NULL" TargetMode="External"/><Relationship Id="rId6" Type="http://schemas.openxmlformats.org/officeDocument/2006/relationships/image" Target="../media/image6.png"/><Relationship Id="rId11" Type="http://schemas.openxmlformats.org/officeDocument/2006/relationships/image" Target="../media/image22.png"/><Relationship Id="rId5" Type="http://schemas.openxmlformats.org/officeDocument/2006/relationships/image" Target="../media/image5.png"/><Relationship Id="rId15" Type="http://schemas.microsoft.com/office/2007/relationships/media" Target="../media/media1.wmv"/><Relationship Id="rId10" Type="http://schemas.openxmlformats.org/officeDocument/2006/relationships/customXml" Target="../ink/ink7.xml"/><Relationship Id="rId4" Type="http://schemas.openxmlformats.org/officeDocument/2006/relationships/image" Target="../media/image4.png"/><Relationship Id="rId9" Type="http://schemas.openxmlformats.org/officeDocument/2006/relationships/image" Target="../media/image21.png"/><Relationship Id="rId14" Type="http://schemas.openxmlformats.org/officeDocument/2006/relationships/hyperlink" Target="https://www.tinkercad.com/things/dDdRLbsnyEc-funky-tumelo-migelo?sharecode=FQh_ZUwp-UyJJlTW6bJ7aOeykg5u3aN_YvAlYyhbji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1.png"/><Relationship Id="rId12" Type="http://schemas.openxmlformats.org/officeDocument/2006/relationships/customXml" Target="../ink/ink11.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customXml" Target="../ink/ink9.xml"/><Relationship Id="rId11"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customXml" Target="../ink/ink10.xml"/><Relationship Id="rId4" Type="http://schemas.openxmlformats.org/officeDocument/2006/relationships/image" Target="../media/image5.png"/><Relationship Id="rId14" Type="http://schemas.openxmlformats.org/officeDocument/2006/relationships/image" Target="../media/image25.jpeg"/></Relationships>
</file>

<file path=ppt/slides/_rels/slide21.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1.png"/><Relationship Id="rId12" Type="http://schemas.openxmlformats.org/officeDocument/2006/relationships/customXml" Target="../ink/ink11.xml"/><Relationship Id="rId2" Type="http://schemas.openxmlformats.org/officeDocument/2006/relationships/notesSlide" Target="../notesSlides/notesSlide21.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customXml" Target="../ink/ink9.xml"/><Relationship Id="rId11"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27.png"/><Relationship Id="rId10" Type="http://schemas.openxmlformats.org/officeDocument/2006/relationships/customXml" Target="../ink/ink10.xml"/><Relationship Id="rId4" Type="http://schemas.openxmlformats.org/officeDocument/2006/relationships/image" Target="../media/image5.png"/><Relationship Id="rId14" Type="http://schemas.openxmlformats.org/officeDocument/2006/relationships/image" Target="../media/image26.png"/></Relationships>
</file>

<file path=ppt/slides/_rels/slide22.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1.png"/><Relationship Id="rId12" Type="http://schemas.openxmlformats.org/officeDocument/2006/relationships/customXml" Target="../ink/ink11.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customXml" Target="../ink/ink9.xml"/><Relationship Id="rId11"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customXml" Target="../ink/ink10.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1.png"/><Relationship Id="rId12" Type="http://schemas.openxmlformats.org/officeDocument/2006/relationships/customXml" Target="../ink/ink1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customXml" Target="../ink/ink9.xml"/><Relationship Id="rId11"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customXml" Target="../ink/ink10.xml"/><Relationship Id="rId4" Type="http://schemas.openxmlformats.org/officeDocument/2006/relationships/image" Target="../media/image5.pn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13"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1.png"/><Relationship Id="rId12" Type="http://schemas.openxmlformats.org/officeDocument/2006/relationships/customXml" Target="../ink/ink11.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customXml" Target="../ink/ink9.xml"/><Relationship Id="rId11"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customXml" Target="../ink/ink10.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www.googlescholar.com/"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a:extLst>
              <a:ext uri="{FF2B5EF4-FFF2-40B4-BE49-F238E27FC236}">
                <a16:creationId xmlns="" xmlns:a16="http://schemas.microsoft.com/office/drawing/2014/main" id="{8EAFA384-2214-4B64-9CC3-E1D9A14C3F23}"/>
              </a:ext>
            </a:extLst>
          </p:cNvPr>
          <p:cNvPicPr>
            <a:picLocks noChangeAspect="1"/>
          </p:cNvPicPr>
          <p:nvPr/>
        </p:nvPicPr>
        <p:blipFill>
          <a:blip r:embed="rId4"/>
          <a:stretch>
            <a:fillRect/>
          </a:stretch>
        </p:blipFill>
        <p:spPr>
          <a:xfrm>
            <a:off x="636145" y="0"/>
            <a:ext cx="916044" cy="781049"/>
          </a:xfrm>
          <a:prstGeom prst="rect">
            <a:avLst/>
          </a:prstGeom>
        </p:spPr>
      </p:pic>
      <p:sp>
        <p:nvSpPr>
          <p:cNvPr id="13" name="Google Shape;106;p1">
            <a:extLst>
              <a:ext uri="{FF2B5EF4-FFF2-40B4-BE49-F238E27FC236}">
                <a16:creationId xmlns="" xmlns:a16="http://schemas.microsoft.com/office/drawing/2014/main" id="{4667F7D5-1CAF-4E57-9491-DBD5131EA998}"/>
              </a:ext>
            </a:extLst>
          </p:cNvPr>
          <p:cNvSpPr txBox="1"/>
          <p:nvPr/>
        </p:nvSpPr>
        <p:spPr>
          <a:xfrm>
            <a:off x="1392482" y="181427"/>
            <a:ext cx="6883639" cy="492355"/>
          </a:xfrm>
          <a:prstGeom prst="rect">
            <a:avLst/>
          </a:prstGeom>
          <a:noFill/>
          <a:ln>
            <a:noFill/>
          </a:ln>
        </p:spPr>
        <p:txBody>
          <a:bodyPr spcFirstLastPara="1" wrap="square" lIns="0" tIns="0" rIns="0" bIns="0" anchor="t" anchorCtr="0">
            <a:noAutofit/>
          </a:bodyPr>
          <a:lstStyle/>
          <a:p>
            <a:pPr algn="ctr">
              <a:lnSpc>
                <a:spcPct val="96428"/>
              </a:lnSpc>
              <a:buSzPts val="2800"/>
            </a:pPr>
            <a:r>
              <a:rPr lang="en-US" sz="2000" b="1" dirty="0">
                <a:solidFill>
                  <a:schemeClr val="dk1"/>
                </a:solidFill>
                <a:effectLst>
                  <a:outerShdw blurRad="38100" dist="38100" dir="2700000" algn="tl">
                    <a:srgbClr val="000000">
                      <a:alpha val="43137"/>
                    </a:srgbClr>
                  </a:outerShdw>
                </a:effectLst>
                <a:latin typeface="Times New Roman" panose="02020603050405020304" pitchFamily="18" charset="0"/>
                <a:ea typeface="Times New Roman"/>
                <a:cs typeface="Times New Roman" panose="02020603050405020304" pitchFamily="18" charset="0"/>
                <a:sym typeface="Times New Roman"/>
              </a:rPr>
              <a:t> Project Synopsis Presentation </a:t>
            </a:r>
            <a:r>
              <a:rPr lang="en-US" sz="2000" b="1" dirty="0">
                <a:effectLst>
                  <a:outerShdw blurRad="38100" dist="38100" dir="2700000" algn="tl">
                    <a:srgbClr val="000000">
                      <a:alpha val="43137"/>
                    </a:srgbClr>
                  </a:outerShdw>
                </a:effectLst>
                <a:latin typeface="Times New Roman" panose="02020603050405020304" pitchFamily="18" charset="0"/>
                <a:ea typeface="Times New Roman"/>
                <a:cs typeface="Times New Roman" panose="02020603050405020304" pitchFamily="18" charset="0"/>
                <a:sym typeface="Times New Roman"/>
              </a:rPr>
              <a:t>On</a:t>
            </a:r>
            <a:endParaRPr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Google Shape;107;p1">
            <a:extLst>
              <a:ext uri="{FF2B5EF4-FFF2-40B4-BE49-F238E27FC236}">
                <a16:creationId xmlns="" xmlns:a16="http://schemas.microsoft.com/office/drawing/2014/main" id="{D22D7A5C-C6EE-414B-8A58-966DB0E7540F}"/>
              </a:ext>
            </a:extLst>
          </p:cNvPr>
          <p:cNvSpPr txBox="1"/>
          <p:nvPr/>
        </p:nvSpPr>
        <p:spPr>
          <a:xfrm>
            <a:off x="766900" y="825426"/>
            <a:ext cx="7905750" cy="517525"/>
          </a:xfrm>
          <a:prstGeom prst="rect">
            <a:avLst/>
          </a:prstGeom>
          <a:noFill/>
          <a:ln>
            <a:noFill/>
          </a:ln>
        </p:spPr>
        <p:txBody>
          <a:bodyPr spcFirstLastPara="1" wrap="square" lIns="0" tIns="0" rIns="0" bIns="0" anchor="t" anchorCtr="0">
            <a:noAutofit/>
          </a:bodyPr>
          <a:lstStyle/>
          <a:p>
            <a:pPr algn="ctr">
              <a:lnSpc>
                <a:spcPct val="115625"/>
              </a:lnSpc>
              <a:buSzPts val="3200"/>
            </a:pPr>
            <a:r>
              <a:rPr lang="en-US" sz="1800" b="1" dirty="0">
                <a:solidFill>
                  <a:schemeClr val="dk1"/>
                </a:solidFill>
                <a:latin typeface="Times New Roman" panose="02020603050405020304" pitchFamily="18" charset="0"/>
                <a:cs typeface="Times New Roman" panose="02020603050405020304" pitchFamily="18" charset="0"/>
                <a:sym typeface="Times New Roman"/>
              </a:rPr>
              <a:t>“A BIOMETRIC BASED SMART ATM"</a:t>
            </a:r>
            <a:endParaRPr lang="en-US" sz="1000" dirty="0">
              <a:solidFill>
                <a:schemeClr val="dk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4F0D3855-4B93-4D49-9247-EA843DD80EB7}"/>
              </a:ext>
            </a:extLst>
          </p:cNvPr>
          <p:cNvPicPr>
            <a:picLocks noChangeAspect="1"/>
          </p:cNvPicPr>
          <p:nvPr/>
        </p:nvPicPr>
        <p:blipFill>
          <a:blip r:embed="rId5"/>
          <a:stretch>
            <a:fillRect/>
          </a:stretch>
        </p:blipFill>
        <p:spPr>
          <a:xfrm>
            <a:off x="8115300" y="11938"/>
            <a:ext cx="1028700" cy="781050"/>
          </a:xfrm>
          <a:prstGeom prst="rect">
            <a:avLst/>
          </a:prstGeom>
        </p:spPr>
      </p:pic>
      <p:sp>
        <p:nvSpPr>
          <p:cNvPr id="18" name="Google Shape;108;p1">
            <a:extLst>
              <a:ext uri="{FF2B5EF4-FFF2-40B4-BE49-F238E27FC236}">
                <a16:creationId xmlns="" xmlns:a16="http://schemas.microsoft.com/office/drawing/2014/main" id="{C8568835-B4BF-4348-B9EC-95A4D631E0A4}"/>
              </a:ext>
            </a:extLst>
          </p:cNvPr>
          <p:cNvSpPr txBox="1"/>
          <p:nvPr/>
        </p:nvSpPr>
        <p:spPr>
          <a:xfrm>
            <a:off x="909769" y="2178545"/>
            <a:ext cx="3810006" cy="1643100"/>
          </a:xfrm>
          <a:prstGeom prst="rect">
            <a:avLst/>
          </a:prstGeom>
          <a:noFill/>
          <a:ln>
            <a:noFill/>
          </a:ln>
        </p:spPr>
        <p:txBody>
          <a:bodyPr spcFirstLastPara="1" wrap="square" lIns="0" tIns="0" rIns="0" bIns="0" anchor="t" anchorCtr="0">
            <a:noAutofit/>
          </a:bodyPr>
          <a:lstStyle/>
          <a:p>
            <a:pPr>
              <a:lnSpc>
                <a:spcPct val="50000"/>
              </a:lnSpc>
              <a:buClr>
                <a:srgbClr val="3333CC"/>
              </a:buClr>
              <a:buSzPts val="3200"/>
            </a:pPr>
            <a:r>
              <a:rPr lang="en-US" sz="1600" b="1" dirty="0">
                <a:solidFill>
                  <a:schemeClr val="dk1"/>
                </a:solidFill>
                <a:latin typeface="Times New Roman" panose="02020603050405020304" pitchFamily="18" charset="0"/>
                <a:ea typeface="Times New Roman"/>
                <a:cs typeface="Times New Roman" panose="02020603050405020304" pitchFamily="18" charset="0"/>
                <a:sym typeface="Times New Roman"/>
              </a:rPr>
              <a:t>Presented By:</a:t>
            </a:r>
          </a:p>
          <a:p>
            <a:pPr>
              <a:lnSpc>
                <a:spcPct val="50000"/>
              </a:lnSpc>
              <a:buClr>
                <a:srgbClr val="3333CC"/>
              </a:buClr>
              <a:buSzPts val="3200"/>
            </a:pPr>
            <a:endParaRPr sz="1600" b="1" dirty="0">
              <a:solidFill>
                <a:schemeClr val="dk1"/>
              </a:solidFill>
              <a:latin typeface="Times New Roman" panose="02020603050405020304" pitchFamily="18" charset="0"/>
              <a:cs typeface="Times New Roman" panose="02020603050405020304" pitchFamily="18" charset="0"/>
            </a:endParaRPr>
          </a:p>
          <a:p>
            <a:pPr>
              <a:lnSpc>
                <a:spcPct val="50000"/>
              </a:lnSpc>
              <a:buClr>
                <a:schemeClr val="dk1"/>
              </a:buClr>
              <a:buSzPts val="3200"/>
            </a:pPr>
            <a:r>
              <a:rPr lang="en-US" dirty="0">
                <a:latin typeface="Times New Roman" panose="02020603050405020304" pitchFamily="18" charset="0"/>
                <a:ea typeface="Times New Roman"/>
                <a:cs typeface="Times New Roman" panose="02020603050405020304" pitchFamily="18" charset="0"/>
                <a:sym typeface="Times New Roman"/>
              </a:rPr>
              <a:t>NAKUL PRAVIN TIWARI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[60]</a:t>
            </a:r>
          </a:p>
          <a:p>
            <a:pPr>
              <a:lnSpc>
                <a:spcPct val="50000"/>
              </a:lnSpc>
              <a:buClr>
                <a:schemeClr val="dk1"/>
              </a:buClr>
              <a:buSzPts val="3200"/>
            </a:pPr>
            <a:endParaRPr lang="en-IN"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RAMESHWAR VINOD KHAMGAONKAR</a:t>
            </a:r>
            <a:r>
              <a:rPr lang="en-US"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[30]</a:t>
            </a:r>
            <a:endParaRPr dirty="0">
              <a:solidFill>
                <a:schemeClr val="dk1"/>
              </a:solidFill>
              <a:latin typeface="Times New Roman" panose="02020603050405020304" pitchFamily="18" charset="0"/>
              <a:cs typeface="Times New Roman" panose="02020603050405020304" pitchFamily="18" charset="0"/>
            </a:endParaRPr>
          </a:p>
          <a:p>
            <a:pPr>
              <a:lnSpc>
                <a:spcPct val="57142"/>
              </a:lnSpc>
              <a:buClr>
                <a:schemeClr val="dk1"/>
              </a:buClr>
              <a:buSzPts val="2800"/>
            </a:pPr>
            <a:endParaRPr lang="sv-S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a:lnSpc>
                <a:spcPct val="57142"/>
              </a:lnSpc>
            </a:pPr>
            <a:r>
              <a:rPr lang="sv-SE" dirty="0">
                <a:solidFill>
                  <a:schemeClr val="dk1"/>
                </a:solidFill>
                <a:latin typeface="Times New Roman" panose="02020603050405020304" pitchFamily="18" charset="0"/>
                <a:ea typeface="Times New Roman"/>
                <a:cs typeface="Times New Roman" panose="02020603050405020304" pitchFamily="18" charset="0"/>
                <a:sym typeface="Times New Roman"/>
              </a:rPr>
              <a:t>SHRUTI BALASAHEB WALZADE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61</a:t>
            </a:r>
            <a:r>
              <a:rPr lang="en-US" dirty="0">
                <a:solidFill>
                  <a:schemeClr val="dk1"/>
                </a:solidFill>
                <a:latin typeface="+mn-lt"/>
                <a:ea typeface="Times New Roman"/>
                <a:cs typeface="Times New Roman"/>
                <a:sym typeface="Times New Roman"/>
              </a:rPr>
              <a:t>]</a:t>
            </a:r>
            <a:endParaRPr lang="sv-SE" dirty="0">
              <a:solidFill>
                <a:schemeClr val="dk1"/>
              </a:solidFill>
              <a:latin typeface="+mn-lt"/>
            </a:endParaRPr>
          </a:p>
        </p:txBody>
      </p:sp>
      <p:sp>
        <p:nvSpPr>
          <p:cNvPr id="19" name="Google Shape;109;p1">
            <a:extLst>
              <a:ext uri="{FF2B5EF4-FFF2-40B4-BE49-F238E27FC236}">
                <a16:creationId xmlns="" xmlns:a16="http://schemas.microsoft.com/office/drawing/2014/main" id="{F6A74FC2-FB3E-44AB-83B6-492FFA58F9A0}"/>
              </a:ext>
            </a:extLst>
          </p:cNvPr>
          <p:cNvSpPr txBox="1"/>
          <p:nvPr/>
        </p:nvSpPr>
        <p:spPr>
          <a:xfrm>
            <a:off x="5157098" y="2034284"/>
            <a:ext cx="2406938" cy="1477287"/>
          </a:xfrm>
          <a:prstGeom prst="rect">
            <a:avLst/>
          </a:prstGeom>
          <a:noFill/>
          <a:ln>
            <a:noFill/>
          </a:ln>
        </p:spPr>
        <p:txBody>
          <a:bodyPr spcFirstLastPara="1" wrap="square" lIns="91425" tIns="45700" rIns="91425" bIns="45700" anchor="t" anchorCtr="0">
            <a:spAutoFit/>
          </a:bodyPr>
          <a:lstStyle/>
          <a:p>
            <a:pPr>
              <a:lnSpc>
                <a:spcPct val="50000"/>
              </a:lnSpc>
              <a:buClr>
                <a:srgbClr val="3333CC"/>
              </a:buClr>
              <a:buSzPts val="3200"/>
            </a:pPr>
            <a:r>
              <a:rPr lang="en-US" sz="1600" b="1" dirty="0">
                <a:solidFill>
                  <a:schemeClr val="dk1"/>
                </a:solidFill>
                <a:latin typeface="Times New Roman" panose="02020603050405020304" pitchFamily="18" charset="0"/>
                <a:ea typeface="Times New Roman"/>
                <a:cs typeface="Times New Roman" panose="02020603050405020304" pitchFamily="18" charset="0"/>
                <a:sym typeface="Times New Roman"/>
              </a:rPr>
              <a:t>Guided By:</a:t>
            </a:r>
            <a:endParaRPr sz="1600" b="1" dirty="0">
              <a:solidFill>
                <a:schemeClr val="dk1"/>
              </a:solidFill>
              <a:latin typeface="Times New Roman" panose="02020603050405020304" pitchFamily="18" charset="0"/>
              <a:cs typeface="Times New Roman" panose="02020603050405020304" pitchFamily="18" charset="0"/>
            </a:endParaRPr>
          </a:p>
          <a:p>
            <a:pPr>
              <a:lnSpc>
                <a:spcPct val="80000"/>
              </a:lnSpc>
              <a:buClr>
                <a:schemeClr val="dk1"/>
              </a:buClr>
              <a:buSzPts val="2000"/>
            </a:pPr>
            <a:endParaRPr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a:lnSpc>
                <a:spcPct val="57142"/>
              </a:lnSpc>
            </a:pPr>
            <a:r>
              <a:rPr lang="en-US" dirty="0">
                <a:latin typeface="Times New Roman" panose="02020603050405020304" pitchFamily="18" charset="0"/>
                <a:ea typeface="Times New Roman"/>
                <a:cs typeface="Times New Roman" panose="02020603050405020304" pitchFamily="18" charset="0"/>
                <a:sym typeface="Times New Roman"/>
              </a:rPr>
              <a:t>Dr. </a:t>
            </a:r>
            <a:r>
              <a:rPr lang="en-US" dirty="0" err="1">
                <a:latin typeface="Times New Roman" panose="02020603050405020304" pitchFamily="18" charset="0"/>
                <a:ea typeface="Times New Roman"/>
                <a:cs typeface="Times New Roman" panose="02020603050405020304" pitchFamily="18" charset="0"/>
                <a:sym typeface="Times New Roman"/>
              </a:rPr>
              <a:t>Gayatri</a:t>
            </a:r>
            <a:r>
              <a:rPr lang="en-US" dirty="0">
                <a:latin typeface="Times New Roman" panose="02020603050405020304" pitchFamily="18" charset="0"/>
                <a:ea typeface="Times New Roman"/>
                <a:cs typeface="Times New Roman" panose="02020603050405020304" pitchFamily="18" charset="0"/>
                <a:sym typeface="Times New Roman"/>
              </a:rPr>
              <a:t> M </a:t>
            </a:r>
            <a:r>
              <a:rPr lang="en-US" dirty="0" err="1">
                <a:latin typeface="Times New Roman" panose="02020603050405020304" pitchFamily="18" charset="0"/>
                <a:ea typeface="Times New Roman"/>
                <a:cs typeface="Times New Roman" panose="02020603050405020304" pitchFamily="18" charset="0"/>
                <a:sym typeface="Times New Roman"/>
              </a:rPr>
              <a:t>Phade</a:t>
            </a:r>
            <a:endParaRPr dirty="0">
              <a:latin typeface="Times New Roman" panose="02020603050405020304" pitchFamily="18" charset="0"/>
              <a:cs typeface="Times New Roman" panose="02020603050405020304" pitchFamily="18" charset="0"/>
            </a:endParaRPr>
          </a:p>
          <a:p>
            <a:pPr>
              <a:lnSpc>
                <a:spcPct val="133333"/>
              </a:lnSpc>
              <a:buClr>
                <a:schemeClr val="dk1"/>
              </a:buClr>
              <a:buSzPts val="1200"/>
            </a:pPr>
            <a:endParaRPr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a:lnSpc>
                <a:spcPct val="66666"/>
              </a:lnSpc>
              <a:buClr>
                <a:srgbClr val="3333CC"/>
              </a:buClr>
              <a:buSzPts val="2400"/>
            </a:pPr>
            <a:r>
              <a:rPr lang="en-US" sz="1600" b="1" dirty="0">
                <a:solidFill>
                  <a:schemeClr val="dk1"/>
                </a:solidFill>
                <a:latin typeface="Times New Roman" panose="02020603050405020304" pitchFamily="18" charset="0"/>
                <a:ea typeface="Times New Roman"/>
                <a:cs typeface="Times New Roman" panose="02020603050405020304" pitchFamily="18" charset="0"/>
                <a:sym typeface="Times New Roman"/>
              </a:rPr>
              <a:t>Designation:</a:t>
            </a:r>
            <a:endParaRPr sz="1600" b="1" dirty="0">
              <a:solidFill>
                <a:schemeClr val="dk1"/>
              </a:solidFill>
              <a:latin typeface="Times New Roman" panose="02020603050405020304" pitchFamily="18" charset="0"/>
              <a:cs typeface="Times New Roman" panose="02020603050405020304" pitchFamily="18" charset="0"/>
            </a:endParaRPr>
          </a:p>
          <a:p>
            <a:pPr>
              <a:lnSpc>
                <a:spcPct val="66666"/>
              </a:lnSpc>
              <a:buClr>
                <a:schemeClr val="dk1"/>
              </a:buClr>
              <a:buSzPts val="2400"/>
            </a:pPr>
            <a:endParaRPr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a:lnSpc>
                <a:spcPct val="66666"/>
              </a:lnSpc>
              <a:buClr>
                <a:srgbClr val="3333CC"/>
              </a:buClr>
              <a:buSzPts val="2400"/>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HEAD OF DEPT.  </a:t>
            </a:r>
          </a:p>
          <a:p>
            <a:pPr>
              <a:lnSpc>
                <a:spcPct val="66666"/>
              </a:lnSpc>
              <a:buClr>
                <a:srgbClr val="3333CC"/>
              </a:buClr>
              <a:buSzPts val="2400"/>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Dept. of E &amp; TC </a:t>
            </a:r>
            <a:r>
              <a:rPr lang="en-US" dirty="0" err="1">
                <a:solidFill>
                  <a:schemeClr val="dk1"/>
                </a:solidFill>
                <a:latin typeface="Times New Roman" panose="02020603050405020304" pitchFamily="18" charset="0"/>
                <a:ea typeface="Times New Roman"/>
                <a:cs typeface="Times New Roman" panose="02020603050405020304" pitchFamily="18" charset="0"/>
                <a:sym typeface="Times New Roman"/>
              </a:rPr>
              <a:t>Engg</a:t>
            </a:r>
            <a:r>
              <a:rPr lang="en-US" sz="16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sz="1600" dirty="0">
              <a:solidFill>
                <a:srgbClr val="3333CC"/>
              </a:solidFill>
              <a:latin typeface="Times New Roman" panose="02020603050405020304" pitchFamily="18" charset="0"/>
              <a:ea typeface="Times New Roman"/>
              <a:cs typeface="Times New Roman" panose="02020603050405020304" pitchFamily="18" charset="0"/>
              <a:sym typeface="Times New Roman"/>
            </a:endParaRPr>
          </a:p>
        </p:txBody>
      </p:sp>
      <p:sp>
        <p:nvSpPr>
          <p:cNvPr id="22" name="TextBox 21">
            <a:extLst>
              <a:ext uri="{FF2B5EF4-FFF2-40B4-BE49-F238E27FC236}">
                <a16:creationId xmlns="" xmlns:a16="http://schemas.microsoft.com/office/drawing/2014/main" id="{48B399B6-50D6-48C9-9374-706C70DE8B0F}"/>
              </a:ext>
            </a:extLst>
          </p:cNvPr>
          <p:cNvSpPr txBox="1"/>
          <p:nvPr/>
        </p:nvSpPr>
        <p:spPr>
          <a:xfrm>
            <a:off x="2525323" y="4933670"/>
            <a:ext cx="5883007" cy="220253"/>
          </a:xfrm>
          <a:prstGeom prst="rect">
            <a:avLst/>
          </a:prstGeom>
          <a:noFill/>
        </p:spPr>
        <p:txBody>
          <a:bodyPr wrap="square">
            <a:spAutoFit/>
          </a:bodyPr>
          <a:lstStyle/>
          <a:p>
            <a:pPr algn="ctr">
              <a:lnSpc>
                <a:spcPct val="66666"/>
              </a:lnSpc>
              <a:buClr>
                <a:srgbClr val="3333CC"/>
              </a:buClr>
              <a:buSzPts val="2400"/>
            </a:pPr>
            <a:r>
              <a:rPr lang="en-IN" sz="1200" b="1">
                <a:solidFill>
                  <a:schemeClr val="tx1">
                    <a:lumMod val="65000"/>
                    <a:lumOff val="35000"/>
                  </a:schemeClr>
                </a:solidFill>
                <a:latin typeface="+mj-lt"/>
                <a:cs typeface="Times New Roman"/>
                <a:sym typeface="Times New Roman"/>
              </a:rPr>
              <a:t>Sandip Institute of Technology and Research Centre, Nashik.</a:t>
            </a:r>
            <a:endParaRPr lang="en-IN" sz="1200">
              <a:solidFill>
                <a:schemeClr val="tx1">
                  <a:lumMod val="65000"/>
                  <a:lumOff val="35000"/>
                </a:schemeClr>
              </a:solidFill>
              <a:latin typeface="+mj-lt"/>
            </a:endParaRPr>
          </a:p>
        </p:txBody>
      </p:sp>
      <p:sp>
        <p:nvSpPr>
          <p:cNvPr id="24" name="TextBox 23">
            <a:extLst>
              <a:ext uri="{FF2B5EF4-FFF2-40B4-BE49-F238E27FC236}">
                <a16:creationId xmlns="" xmlns:a16="http://schemas.microsoft.com/office/drawing/2014/main" id="{C00FA1F8-85CE-4502-AA5F-A69722AA3AC1}"/>
              </a:ext>
            </a:extLst>
          </p:cNvPr>
          <p:cNvSpPr txBox="1"/>
          <p:nvPr/>
        </p:nvSpPr>
        <p:spPr>
          <a:xfrm>
            <a:off x="0" y="4802079"/>
            <a:ext cx="3417903" cy="385811"/>
          </a:xfrm>
          <a:prstGeom prst="rect">
            <a:avLst/>
          </a:prstGeom>
          <a:noFill/>
        </p:spPr>
        <p:txBody>
          <a:bodyPr wrap="square">
            <a:spAutoFit/>
          </a:bodyPr>
          <a:lstStyle/>
          <a:p>
            <a:pPr algn="ctr">
              <a:lnSpc>
                <a:spcPct val="66666"/>
              </a:lnSpc>
              <a:buClr>
                <a:srgbClr val="3333CC"/>
              </a:buClr>
              <a:buSzPts val="2400"/>
            </a:pPr>
            <a:r>
              <a:rPr lang="en-US" b="1">
                <a:solidFill>
                  <a:srgbClr val="FF0000"/>
                </a:solidFill>
                <a:latin typeface="+mj-lt"/>
                <a:ea typeface="Times New Roman"/>
                <a:cs typeface="Times New Roman"/>
                <a:sym typeface="Times New Roman"/>
              </a:rPr>
              <a:t>Department of Electronics &amp; Telecommunication</a:t>
            </a:r>
            <a:endParaRPr lang="en-US">
              <a:solidFill>
                <a:srgbClr val="FF0000"/>
              </a:solidFill>
              <a:latin typeface="+mj-lt"/>
            </a:endParaRPr>
          </a:p>
        </p:txBody>
      </p:sp>
      <p:cxnSp>
        <p:nvCxnSpPr>
          <p:cNvPr id="21" name="Straight Connector 20">
            <a:extLst>
              <a:ext uri="{FF2B5EF4-FFF2-40B4-BE49-F238E27FC236}">
                <a16:creationId xmlns="" xmlns:a16="http://schemas.microsoft.com/office/drawing/2014/main" id="{356FBE3C-7D80-4A68-933D-9956A2D8AF4A}"/>
              </a:ext>
            </a:extLst>
          </p:cNvPr>
          <p:cNvCxnSpPr/>
          <p:nvPr/>
        </p:nvCxnSpPr>
        <p:spPr>
          <a:xfrm>
            <a:off x="3095740" y="4885398"/>
            <a:ext cx="0" cy="230865"/>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Google Shape;111;p1">
            <a:extLst>
              <a:ext uri="{FF2B5EF4-FFF2-40B4-BE49-F238E27FC236}">
                <a16:creationId xmlns="" xmlns:a16="http://schemas.microsoft.com/office/drawing/2014/main" id="{A2A33BEC-BCC9-4C8F-90F5-BE8C9F9D0EAF}"/>
              </a:ext>
            </a:extLst>
          </p:cNvPr>
          <p:cNvSpPr txBox="1"/>
          <p:nvPr/>
        </p:nvSpPr>
        <p:spPr>
          <a:xfrm>
            <a:off x="3095740" y="3989770"/>
            <a:ext cx="3429000" cy="236627"/>
          </a:xfrm>
          <a:prstGeom prst="rect">
            <a:avLst/>
          </a:prstGeom>
          <a:noFill/>
          <a:ln>
            <a:noFill/>
          </a:ln>
        </p:spPr>
        <p:txBody>
          <a:bodyPr spcFirstLastPara="1" wrap="square" lIns="91425" tIns="45700" rIns="91425" bIns="45700" anchor="t" anchorCtr="0">
            <a:spAutoFit/>
          </a:bodyPr>
          <a:lstStyle/>
          <a:p>
            <a:pPr algn="ctr">
              <a:lnSpc>
                <a:spcPct val="66666"/>
              </a:lnSpc>
              <a:buClr>
                <a:schemeClr val="dk1"/>
              </a:buClr>
              <a:buSzPts val="2400"/>
            </a:pPr>
            <a:r>
              <a:rPr lang="en-US" dirty="0">
                <a:solidFill>
                  <a:schemeClr val="dk1"/>
                </a:solidFill>
                <a:latin typeface="+mn-lt"/>
                <a:ea typeface="Times New Roman"/>
                <a:cs typeface="Times New Roman"/>
                <a:sym typeface="Times New Roman"/>
              </a:rPr>
              <a:t>Date: </a:t>
            </a:r>
            <a:r>
              <a:rPr lang="en-US" dirty="0" smtClean="0">
                <a:solidFill>
                  <a:schemeClr val="dk1"/>
                </a:solidFill>
                <a:latin typeface="+mn-lt"/>
                <a:ea typeface="Times New Roman"/>
                <a:cs typeface="Times New Roman"/>
                <a:sym typeface="Times New Roman"/>
              </a:rPr>
              <a:t>30/5/2023</a:t>
            </a:r>
            <a:endParaRPr dirty="0">
              <a:latin typeface="+mn-lt"/>
            </a:endParaRPr>
          </a:p>
        </p:txBody>
      </p:sp>
      <p:cxnSp>
        <p:nvCxnSpPr>
          <p:cNvPr id="30" name="Straight Connector 29">
            <a:extLst>
              <a:ext uri="{FF2B5EF4-FFF2-40B4-BE49-F238E27FC236}">
                <a16:creationId xmlns="" xmlns:a16="http://schemas.microsoft.com/office/drawing/2014/main" id="{3C0C3673-8AB0-472B-B071-D02001ACB6D5}"/>
              </a:ext>
            </a:extLst>
          </p:cNvPr>
          <p:cNvCxnSpPr>
            <a:cxnSpLocks/>
          </p:cNvCxnSpPr>
          <p:nvPr/>
        </p:nvCxnSpPr>
        <p:spPr>
          <a:xfrm>
            <a:off x="4887549" y="1974576"/>
            <a:ext cx="0" cy="151220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Google Shape;110;p1">
            <a:extLst>
              <a:ext uri="{FF2B5EF4-FFF2-40B4-BE49-F238E27FC236}">
                <a16:creationId xmlns="" xmlns:a16="http://schemas.microsoft.com/office/drawing/2014/main" id="{42E6B5C5-E457-43AE-9839-3D757367A4D8}"/>
              </a:ext>
            </a:extLst>
          </p:cNvPr>
          <p:cNvSpPr txBox="1"/>
          <p:nvPr/>
        </p:nvSpPr>
        <p:spPr>
          <a:xfrm>
            <a:off x="7320769" y="3613422"/>
            <a:ext cx="1921220" cy="855194"/>
          </a:xfrm>
          <a:prstGeom prst="rect">
            <a:avLst/>
          </a:prstGeom>
          <a:noFill/>
          <a:ln>
            <a:noFill/>
          </a:ln>
        </p:spPr>
        <p:txBody>
          <a:bodyPr spcFirstLastPara="1" wrap="square" lIns="91425" tIns="45700" rIns="91425" bIns="45700" anchor="t" anchorCtr="0">
            <a:spAutoFit/>
          </a:bodyPr>
          <a:lstStyle/>
          <a:p>
            <a:pPr algn="ctr">
              <a:lnSpc>
                <a:spcPct val="66666"/>
              </a:lnSpc>
              <a:buClr>
                <a:schemeClr val="dk1"/>
              </a:buClr>
              <a:buSzPts val="2400"/>
            </a:pPr>
            <a:endParaRPr b="1" dirty="0">
              <a:solidFill>
                <a:schemeClr val="bg1"/>
              </a:solidFill>
              <a:latin typeface="+mj-lt"/>
              <a:ea typeface="Times New Roman"/>
              <a:cs typeface="Times New Roman"/>
              <a:sym typeface="Times New Roman"/>
            </a:endParaRPr>
          </a:p>
          <a:p>
            <a:pPr algn="ctr">
              <a:lnSpc>
                <a:spcPct val="66666"/>
              </a:lnSpc>
              <a:buClr>
                <a:srgbClr val="3333CC"/>
              </a:buClr>
              <a:buSzPts val="2400"/>
            </a:pPr>
            <a:r>
              <a:rPr lang="en-US" sz="1800" b="1" dirty="0">
                <a:solidFill>
                  <a:schemeClr val="bg1"/>
                </a:solidFill>
                <a:latin typeface="+mj-lt"/>
                <a:ea typeface="Times New Roman"/>
                <a:cs typeface="Times New Roman"/>
                <a:sym typeface="Times New Roman"/>
              </a:rPr>
              <a:t>Academic Year </a:t>
            </a:r>
          </a:p>
          <a:p>
            <a:pPr algn="ctr">
              <a:lnSpc>
                <a:spcPct val="66666"/>
              </a:lnSpc>
              <a:buClr>
                <a:srgbClr val="3333CC"/>
              </a:buClr>
              <a:buSzPts val="2400"/>
            </a:pPr>
            <a:endParaRPr lang="en-US" b="1" dirty="0">
              <a:solidFill>
                <a:schemeClr val="bg1"/>
              </a:solidFill>
              <a:latin typeface="+mj-lt"/>
              <a:ea typeface="Times New Roman"/>
              <a:cs typeface="Times New Roman"/>
              <a:sym typeface="Times New Roman"/>
            </a:endParaRPr>
          </a:p>
          <a:p>
            <a:pPr algn="ctr">
              <a:lnSpc>
                <a:spcPct val="66666"/>
              </a:lnSpc>
              <a:buClr>
                <a:srgbClr val="3333CC"/>
              </a:buClr>
              <a:buSzPts val="2400"/>
            </a:pPr>
            <a:r>
              <a:rPr lang="en-US" b="1" dirty="0">
                <a:solidFill>
                  <a:schemeClr val="bg1"/>
                </a:solidFill>
                <a:latin typeface="+mj-lt"/>
                <a:ea typeface="Times New Roman"/>
                <a:cs typeface="Times New Roman"/>
                <a:sym typeface="Times New Roman"/>
              </a:rPr>
              <a:t>(2023 – 24)</a:t>
            </a:r>
          </a:p>
          <a:p>
            <a:pPr algn="ctr">
              <a:lnSpc>
                <a:spcPct val="66666"/>
              </a:lnSpc>
              <a:buClr>
                <a:srgbClr val="3333CC"/>
              </a:buClr>
              <a:buSzPts val="2400"/>
            </a:pPr>
            <a:endParaRPr lang="en-US" b="1" dirty="0">
              <a:solidFill>
                <a:schemeClr val="bg1"/>
              </a:solidFill>
              <a:latin typeface="+mj-lt"/>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66907"/>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Times New Roman"/>
                <a:ea typeface="Times New Roman"/>
                <a:cs typeface="Times New Roman"/>
                <a:sym typeface="Times New Roman"/>
              </a:rPr>
              <a:t>Summary Of Literature Survey</a:t>
            </a:r>
            <a:endParaRPr lang="en-US" sz="2400" b="1">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graphicFrame>
        <p:nvGraphicFramePr>
          <p:cNvPr id="8" name="Google Shape;150;p7">
            <a:extLst>
              <a:ext uri="{FF2B5EF4-FFF2-40B4-BE49-F238E27FC236}">
                <a16:creationId xmlns="" xmlns:a16="http://schemas.microsoft.com/office/drawing/2014/main" id="{AD947A78-A170-4ABA-A1CC-E2251A2ED83B}"/>
              </a:ext>
            </a:extLst>
          </p:cNvPr>
          <p:cNvGraphicFramePr/>
          <p:nvPr>
            <p:extLst>
              <p:ext uri="{D42A27DB-BD31-4B8C-83A1-F6EECF244321}">
                <p14:modId xmlns="" xmlns:p14="http://schemas.microsoft.com/office/powerpoint/2010/main" val="1061080965"/>
              </p:ext>
            </p:extLst>
          </p:nvPr>
        </p:nvGraphicFramePr>
        <p:xfrm>
          <a:off x="1030314" y="558899"/>
          <a:ext cx="7106994" cy="4275548"/>
        </p:xfrm>
        <a:graphic>
          <a:graphicData uri="http://schemas.openxmlformats.org/drawingml/2006/table">
            <a:tbl>
              <a:tblPr>
                <a:noFill/>
              </a:tblPr>
              <a:tblGrid>
                <a:gridCol w="419345">
                  <a:extLst>
                    <a:ext uri="{9D8B030D-6E8A-4147-A177-3AD203B41FA5}">
                      <a16:colId xmlns="" xmlns:a16="http://schemas.microsoft.com/office/drawing/2014/main" val="20000"/>
                    </a:ext>
                  </a:extLst>
                </a:gridCol>
                <a:gridCol w="1642946">
                  <a:extLst>
                    <a:ext uri="{9D8B030D-6E8A-4147-A177-3AD203B41FA5}">
                      <a16:colId xmlns="" xmlns:a16="http://schemas.microsoft.com/office/drawing/2014/main" val="20001"/>
                    </a:ext>
                  </a:extLst>
                </a:gridCol>
                <a:gridCol w="1353015">
                  <a:extLst>
                    <a:ext uri="{9D8B030D-6E8A-4147-A177-3AD203B41FA5}">
                      <a16:colId xmlns="" xmlns:a16="http://schemas.microsoft.com/office/drawing/2014/main" val="20002"/>
                    </a:ext>
                  </a:extLst>
                </a:gridCol>
                <a:gridCol w="1085385">
                  <a:extLst>
                    <a:ext uri="{9D8B030D-6E8A-4147-A177-3AD203B41FA5}">
                      <a16:colId xmlns="" xmlns:a16="http://schemas.microsoft.com/office/drawing/2014/main" val="20003"/>
                    </a:ext>
                  </a:extLst>
                </a:gridCol>
                <a:gridCol w="1411327">
                  <a:extLst>
                    <a:ext uri="{9D8B030D-6E8A-4147-A177-3AD203B41FA5}">
                      <a16:colId xmlns="" xmlns:a16="http://schemas.microsoft.com/office/drawing/2014/main" val="20005"/>
                    </a:ext>
                  </a:extLst>
                </a:gridCol>
                <a:gridCol w="1194976">
                  <a:extLst>
                    <a:ext uri="{9D8B030D-6E8A-4147-A177-3AD203B41FA5}">
                      <a16:colId xmlns="" xmlns:a16="http://schemas.microsoft.com/office/drawing/2014/main" val="20006"/>
                    </a:ext>
                  </a:extLst>
                </a:gridCol>
              </a:tblGrid>
              <a:tr h="692108">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Sr. No.</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Title of Paper</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Author’s Name</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Publication Year &amp; Details</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Advantages / Salient Remarks</a:t>
                      </a:r>
                      <a:endParaRPr sz="1400" dirty="0">
                        <a:solidFill>
                          <a:schemeClr val="dk1"/>
                        </a:solidFill>
                        <a:latin typeface="Times New Roman"/>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Drawback / Future scope</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0"/>
                  </a:ext>
                </a:extLst>
              </a:tr>
              <a:tr h="1612433">
                <a:tc>
                  <a:txBody>
                    <a:bodyPr/>
                    <a:lstStyle/>
                    <a:p>
                      <a:pPr algn="ctr">
                        <a:lnSpc>
                          <a:spcPct val="150000"/>
                        </a:lnSpc>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a:lnSpc>
                          <a:spcPct val="150000"/>
                        </a:lnSpc>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Biometric authentications to control ATM theft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ctr">
                        <a:lnSpc>
                          <a:spcPct val="150000"/>
                        </a:lnSpc>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Manoj</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V,Moulishankar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Sasipriya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Usha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Devi E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Devika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ctr">
                        <a:lnSpc>
                          <a:spcPct val="150000"/>
                        </a:lnSpc>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2023</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ctr">
                        <a:lnSpc>
                          <a:spcPct val="150000"/>
                        </a:lnSpc>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Authentication</a:t>
                      </a:r>
                      <a:r>
                        <a:rPr lang="en-IN" sz="1200" baseline="0" dirty="0">
                          <a:effectLst/>
                          <a:latin typeface="Times New Roman" panose="02020603050405020304" pitchFamily="18" charset="0"/>
                          <a:ea typeface="Times New Roman" panose="02020603050405020304" pitchFamily="18" charset="0"/>
                          <a:cs typeface="Times New Roman" panose="02020603050405020304" pitchFamily="18" charset="0"/>
                        </a:rPr>
                        <a:t> done with the help of biometric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ctr">
                        <a:lnSpc>
                          <a:spcPct val="150000"/>
                        </a:lnSpc>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There</a:t>
                      </a:r>
                      <a:r>
                        <a:rPr lang="en-IN" sz="1200" baseline="0" dirty="0">
                          <a:effectLst/>
                          <a:latin typeface="Times New Roman" panose="02020603050405020304" pitchFamily="18" charset="0"/>
                          <a:ea typeface="Times New Roman" panose="02020603050405020304" pitchFamily="18" charset="0"/>
                          <a:cs typeface="Times New Roman" panose="02020603050405020304" pitchFamily="18" charset="0"/>
                        </a:rPr>
                        <a:t> should be an option user can also have a two factor authentication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1931585">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dirty="0">
                          <a:solidFill>
                            <a:schemeClr val="dk1"/>
                          </a:solidFill>
                          <a:latin typeface="Times New Roman"/>
                          <a:ea typeface="Times New Roman"/>
                          <a:cs typeface="Times New Roman"/>
                          <a:sym typeface="Times New Roman"/>
                        </a:rPr>
                        <a:t>2.</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a:lnSpc>
                          <a:spcPct val="150000"/>
                        </a:lnSpc>
                      </a:pP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Cardless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ATM system:</a:t>
                      </a: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a:lnSpc>
                          <a:spcPct val="150000"/>
                        </a:lnSpc>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Ahmad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Tasnim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Siddiqui</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a:lnSpc>
                          <a:spcPct val="150000"/>
                        </a:lnSpc>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2017</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a:lnSpc>
                          <a:spcPct val="150000"/>
                        </a:lnSpc>
                      </a:pP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Voice</a:t>
                      </a:r>
                      <a:r>
                        <a:rPr lang="en-IN" sz="1200" baseline="0" dirty="0">
                          <a:effectLst/>
                          <a:latin typeface="Times New Roman" panose="02020603050405020304" pitchFamily="18" charset="0"/>
                          <a:ea typeface="Times New Roman" panose="02020603050405020304" pitchFamily="18" charset="0"/>
                          <a:cs typeface="Times New Roman" panose="02020603050405020304" pitchFamily="18" charset="0"/>
                        </a:rPr>
                        <a:t> recognised ATM.</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ctr">
                        <a:lnSpc>
                          <a:spcPct val="150000"/>
                        </a:lnSpc>
                      </a:pP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Biometric</a:t>
                      </a:r>
                      <a:r>
                        <a:rPr lang="en-IN" sz="1200" baseline="0" dirty="0">
                          <a:effectLst/>
                          <a:latin typeface="Times New Roman" panose="02020603050405020304" pitchFamily="18" charset="0"/>
                          <a:ea typeface="Times New Roman" panose="02020603050405020304" pitchFamily="18" charset="0"/>
                          <a:cs typeface="Times New Roman" panose="02020603050405020304" pitchFamily="18" charset="0"/>
                        </a:rPr>
                        <a:t> should have been used.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738273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Times New Roman"/>
                <a:ea typeface="Times New Roman"/>
                <a:cs typeface="Times New Roman"/>
                <a:sym typeface="Times New Roman"/>
              </a:rPr>
              <a:t>Summary Of Literature Survey</a:t>
            </a:r>
            <a:endParaRPr lang="en-US" sz="2400" b="1">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graphicFrame>
        <p:nvGraphicFramePr>
          <p:cNvPr id="8" name="Google Shape;150;p7">
            <a:extLst>
              <a:ext uri="{FF2B5EF4-FFF2-40B4-BE49-F238E27FC236}">
                <a16:creationId xmlns="" xmlns:a16="http://schemas.microsoft.com/office/drawing/2014/main" id="{AD947A78-A170-4ABA-A1CC-E2251A2ED83B}"/>
              </a:ext>
            </a:extLst>
          </p:cNvPr>
          <p:cNvGraphicFramePr/>
          <p:nvPr>
            <p:extLst>
              <p:ext uri="{D42A27DB-BD31-4B8C-83A1-F6EECF244321}">
                <p14:modId xmlns="" xmlns:p14="http://schemas.microsoft.com/office/powerpoint/2010/main" val="766027535"/>
              </p:ext>
            </p:extLst>
          </p:nvPr>
        </p:nvGraphicFramePr>
        <p:xfrm>
          <a:off x="1089084" y="668547"/>
          <a:ext cx="7048223" cy="2246436"/>
        </p:xfrm>
        <a:graphic>
          <a:graphicData uri="http://schemas.openxmlformats.org/drawingml/2006/table">
            <a:tbl>
              <a:tblPr>
                <a:noFill/>
              </a:tblPr>
              <a:tblGrid>
                <a:gridCol w="498991">
                  <a:extLst>
                    <a:ext uri="{9D8B030D-6E8A-4147-A177-3AD203B41FA5}">
                      <a16:colId xmlns="" xmlns:a16="http://schemas.microsoft.com/office/drawing/2014/main" val="20000"/>
                    </a:ext>
                  </a:extLst>
                </a:gridCol>
                <a:gridCol w="1616042">
                  <a:extLst>
                    <a:ext uri="{9D8B030D-6E8A-4147-A177-3AD203B41FA5}">
                      <a16:colId xmlns="" xmlns:a16="http://schemas.microsoft.com/office/drawing/2014/main" val="20001"/>
                    </a:ext>
                  </a:extLst>
                </a:gridCol>
                <a:gridCol w="1190775">
                  <a:extLst>
                    <a:ext uri="{9D8B030D-6E8A-4147-A177-3AD203B41FA5}">
                      <a16:colId xmlns="" xmlns:a16="http://schemas.microsoft.com/office/drawing/2014/main" val="20002"/>
                    </a:ext>
                  </a:extLst>
                </a:gridCol>
                <a:gridCol w="1185094">
                  <a:extLst>
                    <a:ext uri="{9D8B030D-6E8A-4147-A177-3AD203B41FA5}">
                      <a16:colId xmlns="" xmlns:a16="http://schemas.microsoft.com/office/drawing/2014/main" val="20003"/>
                    </a:ext>
                  </a:extLst>
                </a:gridCol>
                <a:gridCol w="1372227">
                  <a:extLst>
                    <a:ext uri="{9D8B030D-6E8A-4147-A177-3AD203B41FA5}">
                      <a16:colId xmlns="" xmlns:a16="http://schemas.microsoft.com/office/drawing/2014/main" val="20005"/>
                    </a:ext>
                  </a:extLst>
                </a:gridCol>
                <a:gridCol w="1185094">
                  <a:extLst>
                    <a:ext uri="{9D8B030D-6E8A-4147-A177-3AD203B41FA5}">
                      <a16:colId xmlns="" xmlns:a16="http://schemas.microsoft.com/office/drawing/2014/main" val="20006"/>
                    </a:ext>
                  </a:extLst>
                </a:gridCol>
              </a:tblGrid>
              <a:tr h="783396">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Sr. No.</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Title of Paper</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Author’s Name</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Publication Year &amp; Details</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Advantages / Salient Remarks</a:t>
                      </a:r>
                      <a:endParaRPr sz="1400" dirty="0">
                        <a:solidFill>
                          <a:schemeClr val="dk1"/>
                        </a:solidFill>
                        <a:latin typeface="Times New Roman"/>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i="0" u="none" strike="noStrike" cap="none" dirty="0">
                          <a:solidFill>
                            <a:schemeClr val="dk1"/>
                          </a:solidFill>
                          <a:latin typeface="Times New Roman"/>
                          <a:ea typeface="Times New Roman"/>
                          <a:cs typeface="Times New Roman"/>
                          <a:sym typeface="Times New Roman"/>
                        </a:rPr>
                        <a:t>Drawback / Future scope</a:t>
                      </a:r>
                      <a:endParaRPr sz="1400" dirty="0">
                        <a:solidFill>
                          <a:schemeClr val="dk1"/>
                        </a:solidFill>
                        <a:latin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0"/>
                  </a:ext>
                </a:extLst>
              </a:tr>
              <a:tr h="318252">
                <a:tc>
                  <a:txBody>
                    <a:bodyPr/>
                    <a:lstStyle/>
                    <a:p>
                      <a:pPr algn="ctr">
                        <a:lnSpc>
                          <a:spcPct val="150000"/>
                        </a:lnSpc>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algn="ctr">
                        <a:lnSpc>
                          <a:spcPct val="150000"/>
                        </a:lnSpc>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 Biometric based ATM Security System using RFID &amp; GSM Technology</a:t>
                      </a: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ctr">
                        <a:lnSpc>
                          <a:spcPct val="150000"/>
                        </a:lnSpc>
                      </a:pP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S.Naga</a:t>
                      </a:r>
                      <a:r>
                        <a:rPr lang="en-IN" sz="1200" baseline="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Gowri</a:t>
                      </a:r>
                      <a:r>
                        <a:rPr lang="en-IN" sz="1200" baseline="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gn="ctr">
                        <a:lnSpc>
                          <a:spcPct val="150000"/>
                        </a:lnSpc>
                      </a:pPr>
                      <a:r>
                        <a:rPr lang="en-IN" sz="1200" baseline="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R.Durga</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Devi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P.Gowshalya</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ctr">
                        <a:lnSpc>
                          <a:spcPct val="150000"/>
                        </a:lnSpc>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2016</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ctr">
                        <a:lnSpc>
                          <a:spcPct val="150000"/>
                        </a:lnSpc>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OTP</a:t>
                      </a:r>
                      <a:r>
                        <a:rPr lang="en-US" sz="1200" baseline="0" dirty="0">
                          <a:effectLst/>
                          <a:latin typeface="Times New Roman" panose="02020603050405020304" pitchFamily="18" charset="0"/>
                          <a:ea typeface="Times New Roman" panose="02020603050405020304" pitchFamily="18" charset="0"/>
                          <a:cs typeface="Times New Roman" panose="02020603050405020304" pitchFamily="18" charset="0"/>
                        </a:rPr>
                        <a:t> SYSTEM used for security purpose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algn="ctr">
                        <a:lnSpc>
                          <a:spcPct val="150000"/>
                        </a:lnSpc>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Various</a:t>
                      </a:r>
                      <a:r>
                        <a:rPr lang="en-IN" sz="1200" baseline="0" dirty="0">
                          <a:effectLst/>
                          <a:latin typeface="Times New Roman" panose="02020603050405020304" pitchFamily="18" charset="0"/>
                          <a:ea typeface="Times New Roman" panose="02020603050405020304" pitchFamily="18" charset="0"/>
                          <a:cs typeface="Times New Roman" panose="02020603050405020304" pitchFamily="18" charset="0"/>
                        </a:rPr>
                        <a:t> malpractices can be done.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bl>
          </a:graphicData>
        </a:graphic>
      </p:graphicFrame>
      <p:sp>
        <p:nvSpPr>
          <p:cNvPr id="9" name="TextBox 8"/>
          <p:cNvSpPr txBox="1"/>
          <p:nvPr/>
        </p:nvSpPr>
        <p:spPr>
          <a:xfrm>
            <a:off x="955497" y="3390472"/>
            <a:ext cx="7233006" cy="584775"/>
          </a:xfrm>
          <a:prstGeom prst="rect">
            <a:avLst/>
          </a:prstGeom>
          <a:noFill/>
        </p:spPr>
        <p:txBody>
          <a:bodyPr wrap="square" rtlCol="0">
            <a:spAutoFit/>
          </a:bodyPr>
          <a:lstStyle/>
          <a:p>
            <a:pPr algn="just"/>
            <a:r>
              <a:rPr lang="en-US" sz="1600" dirty="0">
                <a:latin typeface="Times New Roman" pitchFamily="18" charset="0"/>
                <a:cs typeface="Times New Roman" pitchFamily="18" charset="0"/>
              </a:rPr>
              <a:t>Outcome- There is a need to develop a robust ATM system which will help us reduce the frauds and can be used by illiterate people, senior citizens or home-makers.</a:t>
            </a:r>
          </a:p>
        </p:txBody>
      </p:sp>
    </p:spTree>
    <p:extLst>
      <p:ext uri="{BB962C8B-B14F-4D97-AF65-F5344CB8AC3E}">
        <p14:creationId xmlns="" xmlns:p14="http://schemas.microsoft.com/office/powerpoint/2010/main" val="59624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935558"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300" b="1" dirty="0">
                <a:solidFill>
                  <a:schemeClr val="bg1"/>
                </a:solidFill>
                <a:latin typeface="Times New Roman"/>
                <a:cs typeface="Times New Roman"/>
                <a:sym typeface="Times New Roman"/>
              </a:rPr>
              <a:t>System Block Diagram</a:t>
            </a:r>
            <a:endParaRPr lang="en-US" sz="23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2050" name="AutoShape 2" descr="Bank of Baroda launches UPI ATM facility: Who can use UPI ATM, how to  withdraw cash without using debit or credit card - The Economic Tim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010327" y="4448710"/>
            <a:ext cx="3924728" cy="307777"/>
          </a:xfrm>
          <a:prstGeom prst="rect">
            <a:avLst/>
          </a:prstGeom>
          <a:noFill/>
        </p:spPr>
        <p:txBody>
          <a:bodyPr wrap="square" rtlCol="0">
            <a:spAutoFit/>
          </a:bodyPr>
          <a:lstStyle/>
          <a:p>
            <a:r>
              <a:rPr lang="en-US" dirty="0" smtClean="0"/>
              <a:t>Fig. System Block Dig</a:t>
            </a:r>
            <a:endParaRPr lang="en-US" dirty="0"/>
          </a:p>
        </p:txBody>
      </p:sp>
      <p:pic>
        <p:nvPicPr>
          <p:cNvPr id="10" name="Picture 9" descr="7a094cb8-c17d-437e-9334-47bc9769f568.jpg"/>
          <p:cNvPicPr/>
          <p:nvPr/>
        </p:nvPicPr>
        <p:blipFill>
          <a:blip r:embed="rId6"/>
          <a:stretch>
            <a:fillRect/>
          </a:stretch>
        </p:blipFill>
        <p:spPr>
          <a:xfrm>
            <a:off x="1385341" y="575353"/>
            <a:ext cx="6505212" cy="3842535"/>
          </a:xfrm>
          <a:prstGeom prst="rect">
            <a:avLst/>
          </a:prstGeom>
        </p:spPr>
      </p:pic>
    </p:spTree>
    <p:extLst>
      <p:ext uri="{BB962C8B-B14F-4D97-AF65-F5344CB8AC3E}">
        <p14:creationId xmlns="" xmlns:p14="http://schemas.microsoft.com/office/powerpoint/2010/main" val="380657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935558"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300" b="1" dirty="0">
                <a:solidFill>
                  <a:schemeClr val="bg1"/>
                </a:solidFill>
                <a:latin typeface="Times New Roman"/>
                <a:cs typeface="Times New Roman"/>
                <a:sym typeface="Times New Roman"/>
              </a:rPr>
              <a:t>Voice Recognition Block Diagram</a:t>
            </a:r>
            <a:endParaRPr lang="en-US" sz="2300" b="1" dirty="0">
              <a:solidFill>
                <a:schemeClr val="bg1"/>
              </a:solidFill>
              <a:latin typeface="Times New Roman"/>
            </a:endParaRPr>
          </a:p>
        </p:txBody>
      </p:sp>
      <p:sp>
        <p:nvSpPr>
          <p:cNvPr id="4" name="TextBox 3">
            <a:extLst>
              <a:ext uri="{FF2B5EF4-FFF2-40B4-BE49-F238E27FC236}">
                <a16:creationId xmlns="" xmlns:a16="http://schemas.microsoft.com/office/drawing/2014/main" id="{3917C4E8-A41E-4B4B-B494-D41E086C382F}"/>
              </a:ext>
            </a:extLst>
          </p:cNvPr>
          <p:cNvSpPr txBox="1"/>
          <p:nvPr/>
        </p:nvSpPr>
        <p:spPr>
          <a:xfrm>
            <a:off x="8593157" y="4659318"/>
            <a:ext cx="429657" cy="338554"/>
          </a:xfrm>
          <a:prstGeom prst="rect">
            <a:avLst/>
          </a:prstGeom>
          <a:noFill/>
        </p:spPr>
        <p:txBody>
          <a:bodyPr wrap="square" lIns="91440" tIns="45720" rIns="91440" bIns="45720" rtlCol="0" anchor="t">
            <a:spAutoFit/>
          </a:bodyPr>
          <a:lstStyle/>
          <a:p>
            <a:r>
              <a:rPr lang="en-IN" sz="1600" b="1" dirty="0">
                <a:solidFill>
                  <a:schemeClr val="bg1"/>
                </a:solidFill>
                <a:latin typeface="+mj-lt"/>
              </a:rPr>
              <a:t>14</a:t>
            </a:r>
            <a:endParaRPr lang="en-US" sz="1600" b="1" dirty="0">
              <a:solidFill>
                <a:schemeClr val="bg1"/>
              </a:solidFill>
              <a:latin typeface="+mj-lt"/>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2050" name="AutoShape 2" descr="Bank of Baroda launches UPI ATM facility: Who can use UPI ATM, how to  withdraw cash without using debit or credit card - The Economic Tim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2763748" y="4078840"/>
            <a:ext cx="3369924" cy="307777"/>
          </a:xfrm>
          <a:prstGeom prst="rect">
            <a:avLst/>
          </a:prstGeom>
          <a:noFill/>
        </p:spPr>
        <p:txBody>
          <a:bodyPr wrap="square" rtlCol="0">
            <a:spAutoFit/>
          </a:bodyPr>
          <a:lstStyle/>
          <a:p>
            <a:r>
              <a:rPr lang="en-US" dirty="0" smtClean="0"/>
              <a:t>       Fig. Block Dig of Jarvis</a:t>
            </a:r>
            <a:endParaRPr lang="en-US" dirty="0"/>
          </a:p>
        </p:txBody>
      </p:sp>
      <p:pic>
        <p:nvPicPr>
          <p:cNvPr id="11" name="Picture 10"/>
          <p:cNvPicPr/>
          <p:nvPr/>
        </p:nvPicPr>
        <p:blipFill>
          <a:blip r:embed="rId6" cstate="print"/>
          <a:srcRect/>
          <a:stretch>
            <a:fillRect/>
          </a:stretch>
        </p:blipFill>
        <p:spPr bwMode="auto">
          <a:xfrm>
            <a:off x="976045" y="-246580"/>
            <a:ext cx="7561779" cy="4407613"/>
          </a:xfrm>
          <a:prstGeom prst="rect">
            <a:avLst/>
          </a:prstGeom>
          <a:noFill/>
          <a:ln w="9525">
            <a:noFill/>
            <a:miter lim="800000"/>
            <a:headEnd/>
            <a:tailEnd/>
          </a:ln>
        </p:spPr>
      </p:pic>
    </p:spTree>
    <p:extLst>
      <p:ext uri="{BB962C8B-B14F-4D97-AF65-F5344CB8AC3E}">
        <p14:creationId xmlns="" xmlns:p14="http://schemas.microsoft.com/office/powerpoint/2010/main" val="3806577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935558"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300" b="1" dirty="0" smtClean="0">
                <a:solidFill>
                  <a:schemeClr val="bg1"/>
                </a:solidFill>
                <a:latin typeface="Times New Roman"/>
                <a:cs typeface="Times New Roman"/>
                <a:sym typeface="Times New Roman"/>
              </a:rPr>
              <a:t>Flowchart</a:t>
            </a:r>
            <a:endParaRPr lang="en-US" sz="23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2050" name="AutoShape 2" descr="Bank of Baroda launches UPI ATM facility: Who can use UPI ATM, how to  withdraw cash without using debit or credit card - The Economic Tim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0" y="2702103"/>
            <a:ext cx="2106203" cy="307777"/>
          </a:xfrm>
          <a:prstGeom prst="rect">
            <a:avLst/>
          </a:prstGeom>
          <a:noFill/>
        </p:spPr>
        <p:txBody>
          <a:bodyPr wrap="square" rtlCol="0">
            <a:spAutoFit/>
          </a:bodyPr>
          <a:lstStyle/>
          <a:p>
            <a:r>
              <a:rPr lang="en-US" dirty="0" smtClean="0"/>
              <a:t>fig. Flowchart of System</a:t>
            </a:r>
            <a:endParaRPr lang="en-US" dirty="0"/>
          </a:p>
        </p:txBody>
      </p:sp>
      <p:pic>
        <p:nvPicPr>
          <p:cNvPr id="11" name="Picture 10" descr="cc43018b-413e-4ee0-b47c-b1b99ab94182.jpg"/>
          <p:cNvPicPr/>
          <p:nvPr/>
        </p:nvPicPr>
        <p:blipFill>
          <a:blip r:embed="rId6"/>
          <a:stretch>
            <a:fillRect/>
          </a:stretch>
        </p:blipFill>
        <p:spPr>
          <a:xfrm>
            <a:off x="2137025" y="585627"/>
            <a:ext cx="5322013" cy="4557873"/>
          </a:xfrm>
          <a:prstGeom prst="rect">
            <a:avLst/>
          </a:prstGeom>
        </p:spPr>
      </p:pic>
    </p:spTree>
    <p:extLst>
      <p:ext uri="{BB962C8B-B14F-4D97-AF65-F5344CB8AC3E}">
        <p14:creationId xmlns="" xmlns:p14="http://schemas.microsoft.com/office/powerpoint/2010/main" val="3806577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mj-lt"/>
                <a:ea typeface="Times New Roman"/>
                <a:cs typeface="Times New Roman"/>
                <a:sym typeface="Times New Roman"/>
              </a:rPr>
              <a:t>Algorithm / Methodology Used</a:t>
            </a:r>
            <a:endParaRPr lang="en-US" sz="2400" b="1" dirty="0">
              <a:solidFill>
                <a:schemeClr val="bg1"/>
              </a:solidFill>
              <a:latin typeface="+mj-lt"/>
            </a:endParaRP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6" name="Rectangle: Rounded Corners 5">
            <a:extLst>
              <a:ext uri="{FF2B5EF4-FFF2-40B4-BE49-F238E27FC236}">
                <a16:creationId xmlns:a16="http://schemas.microsoft.com/office/drawing/2014/main" xmlns="" id="{356F498C-A00A-8C9C-6D55-AF2CAD9DB01C}"/>
              </a:ext>
            </a:extLst>
          </p:cNvPr>
          <p:cNvSpPr/>
          <p:nvPr/>
        </p:nvSpPr>
        <p:spPr>
          <a:xfrm>
            <a:off x="5518899" y="633737"/>
            <a:ext cx="2308123" cy="1632896"/>
          </a:xfrm>
          <a:prstGeom prst="roundRect">
            <a:avLst/>
          </a:prstGeom>
          <a:blipFill dpi="0" rotWithShape="1">
            <a:blip r:embed="rId6">
              <a:extLst>
                <a:ext uri="{28A0092B-C50C-407E-A947-70E740481C1C}">
                  <a14:useLocalDpi xmlns:a14="http://schemas.microsoft.com/office/drawing/2010/main" xmlns=""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xmlns="" id="{94FB4E7A-E13F-C163-D681-26A6F746CF43}"/>
              </a:ext>
            </a:extLst>
          </p:cNvPr>
          <p:cNvSpPr txBox="1"/>
          <p:nvPr/>
        </p:nvSpPr>
        <p:spPr>
          <a:xfrm>
            <a:off x="1542020" y="2516296"/>
            <a:ext cx="2035618" cy="30777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Arduino Uno R3</a:t>
            </a:r>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ECE909CF-C948-B82B-A049-F481818619C3}"/>
              </a:ext>
            </a:extLst>
          </p:cNvPr>
          <p:cNvSpPr txBox="1"/>
          <p:nvPr/>
        </p:nvSpPr>
        <p:spPr>
          <a:xfrm>
            <a:off x="6004772" y="2516296"/>
            <a:ext cx="1536459" cy="30777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Laptop Camera</a:t>
            </a:r>
            <a:endParaRPr lang="en-IN" b="1"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xmlns="" id="{37EB4FEE-496C-5609-EA7C-9A9E143D148E}"/>
              </a:ext>
            </a:extLst>
          </p:cNvPr>
          <p:cNvCxnSpPr/>
          <p:nvPr/>
        </p:nvCxnSpPr>
        <p:spPr>
          <a:xfrm>
            <a:off x="4600056" y="675197"/>
            <a:ext cx="51619" cy="4427777"/>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xmlns="" id="{7FFF5DEA-9742-7909-3B40-9EB6B0B2F6A8}"/>
              </a:ext>
            </a:extLst>
          </p:cNvPr>
          <p:cNvSpPr txBox="1"/>
          <p:nvPr/>
        </p:nvSpPr>
        <p:spPr>
          <a:xfrm>
            <a:off x="109923" y="3092852"/>
            <a:ext cx="4412988" cy="1169551"/>
          </a:xfrm>
          <a:prstGeom prst="rect">
            <a:avLst/>
          </a:prstGeom>
          <a:noFill/>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Purpose</a:t>
            </a:r>
            <a:r>
              <a:rPr lang="en-US" dirty="0" smtClean="0">
                <a:latin typeface="Times New Roman" panose="02020603050405020304" pitchFamily="18" charset="0"/>
                <a:cs typeface="Times New Roman" panose="02020603050405020304" pitchFamily="18" charset="0"/>
              </a:rPr>
              <a:t> : Acts as the main controller to interface and manage all components. It reads inputs from sensors (like the fingerprint sensor and camera) and controls outputs (such as the motor driver, servo motor, LEDs, buzzer, and LCD display).</a:t>
            </a:r>
            <a:endParaRPr lang="en-IN" dirty="0"/>
          </a:p>
        </p:txBody>
      </p:sp>
      <p:sp>
        <p:nvSpPr>
          <p:cNvPr id="18" name="TextBox 17">
            <a:extLst>
              <a:ext uri="{FF2B5EF4-FFF2-40B4-BE49-F238E27FC236}">
                <a16:creationId xmlns:a16="http://schemas.microsoft.com/office/drawing/2014/main" xmlns="" id="{6FC4A0CC-DAE9-9B04-8FB7-6303754880CD}"/>
              </a:ext>
            </a:extLst>
          </p:cNvPr>
          <p:cNvSpPr txBox="1"/>
          <p:nvPr/>
        </p:nvSpPr>
        <p:spPr>
          <a:xfrm>
            <a:off x="4728821" y="3092852"/>
            <a:ext cx="4304222" cy="1600438"/>
          </a:xfrm>
          <a:prstGeom prst="rect">
            <a:avLst/>
          </a:prstGeom>
          <a:noFill/>
        </p:spPr>
        <p:txBody>
          <a:bodyPr wrap="square">
            <a:spAutoFit/>
          </a:bodyPr>
          <a:lstStyle/>
          <a:p>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Purpose</a:t>
            </a:r>
            <a:r>
              <a:rPr lang="en-US" dirty="0" smtClean="0">
                <a:latin typeface="Times New Roman" panose="02020603050405020304" pitchFamily="18" charset="0"/>
                <a:cs typeface="Times New Roman" panose="02020603050405020304" pitchFamily="18" charset="0"/>
              </a:rPr>
              <a:t> :The camera can be used for face detection or motion detection to ensure that a person is present and to trigger certain actions or alerts. The Arduino can interface with the camera using a connected laptop running software for image processing and detection. This adds an extra layer of security and functionality to the system.</a:t>
            </a:r>
            <a:endParaRPr lang="en-IN" dirty="0">
              <a:latin typeface="Times New Roman" panose="02020603050405020304" pitchFamily="18" charset="0"/>
              <a:cs typeface="Times New Roman" panose="02020603050405020304" pitchFamily="18" charset="0"/>
            </a:endParaRPr>
          </a:p>
        </p:txBody>
      </p:sp>
      <p:pic>
        <p:nvPicPr>
          <p:cNvPr id="14" name="Picture 13" descr="Screenshot 2023-10-25 205730"/>
          <p:cNvPicPr/>
          <p:nvPr/>
        </p:nvPicPr>
        <p:blipFill>
          <a:blip r:embed="rId7"/>
          <a:srcRect/>
          <a:stretch>
            <a:fillRect/>
          </a:stretch>
        </p:blipFill>
        <p:spPr bwMode="auto">
          <a:xfrm>
            <a:off x="782745" y="1034721"/>
            <a:ext cx="3285822" cy="1492721"/>
          </a:xfrm>
          <a:prstGeom prst="rect">
            <a:avLst/>
          </a:prstGeom>
          <a:noFill/>
          <a:ln w="9525">
            <a:noFill/>
            <a:miter lim="800000"/>
            <a:headEnd/>
            <a:tailEnd/>
          </a:ln>
        </p:spPr>
      </p:pic>
      <p:pic>
        <p:nvPicPr>
          <p:cNvPr id="15" name="Picture 14"/>
          <p:cNvPicPr/>
          <p:nvPr/>
        </p:nvPicPr>
        <p:blipFill>
          <a:blip r:embed="rId8"/>
          <a:srcRect t="35924" b="21648"/>
          <a:stretch>
            <a:fillRect/>
          </a:stretch>
        </p:blipFill>
        <p:spPr bwMode="auto">
          <a:xfrm>
            <a:off x="5147353" y="585626"/>
            <a:ext cx="3102796" cy="1746607"/>
          </a:xfrm>
          <a:prstGeom prst="rect">
            <a:avLst/>
          </a:prstGeom>
          <a:noFill/>
          <a:ln w="9525">
            <a:noFill/>
            <a:miter lim="800000"/>
            <a:headEnd/>
            <a:tailEnd/>
          </a:ln>
        </p:spPr>
      </p:pic>
    </p:spTree>
    <p:extLst>
      <p:ext uri="{BB962C8B-B14F-4D97-AF65-F5344CB8AC3E}">
        <p14:creationId xmlns:p14="http://schemas.microsoft.com/office/powerpoint/2010/main" xmlns="" val="3134600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mj-lt"/>
                <a:ea typeface="Times New Roman"/>
                <a:cs typeface="Times New Roman"/>
                <a:sym typeface="Times New Roman"/>
              </a:rPr>
              <a:t>Algorithm / Methodology Used</a:t>
            </a:r>
            <a:endParaRPr lang="en-US" sz="2400" b="1" dirty="0">
              <a:solidFill>
                <a:schemeClr val="bg1"/>
              </a:solidFill>
              <a:latin typeface="+mj-lt"/>
            </a:endParaRP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9" name="TextBox 8">
            <a:extLst>
              <a:ext uri="{FF2B5EF4-FFF2-40B4-BE49-F238E27FC236}">
                <a16:creationId xmlns:a16="http://schemas.microsoft.com/office/drawing/2014/main" xmlns="" id="{94FB4E7A-E13F-C163-D681-26A6F746CF43}"/>
              </a:ext>
            </a:extLst>
          </p:cNvPr>
          <p:cNvSpPr txBox="1"/>
          <p:nvPr/>
        </p:nvSpPr>
        <p:spPr>
          <a:xfrm>
            <a:off x="1542020" y="2516296"/>
            <a:ext cx="2035618" cy="30777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Fingerprint Sensor</a:t>
            </a:r>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ECE909CF-C948-B82B-A049-F481818619C3}"/>
              </a:ext>
            </a:extLst>
          </p:cNvPr>
          <p:cNvSpPr txBox="1"/>
          <p:nvPr/>
        </p:nvSpPr>
        <p:spPr>
          <a:xfrm>
            <a:off x="6004772" y="2516296"/>
            <a:ext cx="1690572" cy="30777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16*2 LCD Display</a:t>
            </a:r>
            <a:endParaRPr lang="en-IN" b="1"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xmlns="" id="{37EB4FEE-496C-5609-EA7C-9A9E143D148E}"/>
              </a:ext>
            </a:extLst>
          </p:cNvPr>
          <p:cNvCxnSpPr/>
          <p:nvPr/>
        </p:nvCxnSpPr>
        <p:spPr>
          <a:xfrm>
            <a:off x="4600056" y="675197"/>
            <a:ext cx="51619" cy="4427777"/>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xmlns="" id="{7FFF5DEA-9742-7909-3B40-9EB6B0B2F6A8}"/>
              </a:ext>
            </a:extLst>
          </p:cNvPr>
          <p:cNvSpPr txBox="1"/>
          <p:nvPr/>
        </p:nvSpPr>
        <p:spPr>
          <a:xfrm>
            <a:off x="109923" y="3092852"/>
            <a:ext cx="4412988" cy="954107"/>
          </a:xfrm>
          <a:prstGeom prst="rect">
            <a:avLst/>
          </a:prstGeom>
          <a:noFill/>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 Purpose </a:t>
            </a:r>
            <a:r>
              <a:rPr lang="en-US" dirty="0" smtClean="0">
                <a:latin typeface="Times New Roman" panose="02020603050405020304" pitchFamily="18" charset="0"/>
                <a:cs typeface="Times New Roman" panose="02020603050405020304" pitchFamily="18" charset="0"/>
              </a:rPr>
              <a:t>: Provides authentication to verify user identity. It ensures that only authorized individuals can access the system. It scans and matches fingerprints against stored data.</a:t>
            </a:r>
            <a:endParaRPr lang="en-IN" dirty="0"/>
          </a:p>
        </p:txBody>
      </p:sp>
      <p:sp>
        <p:nvSpPr>
          <p:cNvPr id="18" name="TextBox 17">
            <a:extLst>
              <a:ext uri="{FF2B5EF4-FFF2-40B4-BE49-F238E27FC236}">
                <a16:creationId xmlns:a16="http://schemas.microsoft.com/office/drawing/2014/main" xmlns="" id="{6FC4A0CC-DAE9-9B04-8FB7-6303754880CD}"/>
              </a:ext>
            </a:extLst>
          </p:cNvPr>
          <p:cNvSpPr txBox="1"/>
          <p:nvPr/>
        </p:nvSpPr>
        <p:spPr>
          <a:xfrm>
            <a:off x="4728821" y="3092852"/>
            <a:ext cx="4304222" cy="95410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Purpose </a:t>
            </a:r>
            <a:r>
              <a:rPr lang="en-US" dirty="0" smtClean="0">
                <a:latin typeface="Times New Roman" panose="02020603050405020304" pitchFamily="18" charset="0"/>
                <a:cs typeface="Times New Roman" panose="02020603050405020304" pitchFamily="18" charset="0"/>
              </a:rPr>
              <a:t>: Displays relevant information to the user. It shows system status, instructions, transaction details, and alerts, ensuring the user is informed about the current operation and system state.</a:t>
            </a:r>
            <a:endParaRPr lang="en-IN" dirty="0">
              <a:latin typeface="Times New Roman" panose="02020603050405020304" pitchFamily="18" charset="0"/>
              <a:cs typeface="Times New Roman" panose="02020603050405020304" pitchFamily="18" charset="0"/>
            </a:endParaRPr>
          </a:p>
        </p:txBody>
      </p:sp>
      <p:pic>
        <p:nvPicPr>
          <p:cNvPr id="17" name="Picture 16" descr="images-removebg-preview (4)"/>
          <p:cNvPicPr/>
          <p:nvPr/>
        </p:nvPicPr>
        <p:blipFill>
          <a:blip r:embed="rId6"/>
          <a:srcRect/>
          <a:stretch>
            <a:fillRect/>
          </a:stretch>
        </p:blipFill>
        <p:spPr bwMode="auto">
          <a:xfrm>
            <a:off x="1070977" y="730560"/>
            <a:ext cx="2473607" cy="1940721"/>
          </a:xfrm>
          <a:prstGeom prst="rect">
            <a:avLst/>
          </a:prstGeom>
          <a:noFill/>
          <a:ln w="9525">
            <a:noFill/>
            <a:miter lim="800000"/>
            <a:headEnd/>
            <a:tailEnd/>
          </a:ln>
        </p:spPr>
      </p:pic>
      <p:pic>
        <p:nvPicPr>
          <p:cNvPr id="19" name="Picture 18"/>
          <p:cNvPicPr/>
          <p:nvPr/>
        </p:nvPicPr>
        <p:blipFill>
          <a:blip r:embed="rId7"/>
          <a:srcRect/>
          <a:stretch>
            <a:fillRect/>
          </a:stretch>
        </p:blipFill>
        <p:spPr bwMode="auto">
          <a:xfrm>
            <a:off x="5486192" y="732295"/>
            <a:ext cx="2301619" cy="1743778"/>
          </a:xfrm>
          <a:prstGeom prst="rect">
            <a:avLst/>
          </a:prstGeom>
          <a:noFill/>
          <a:ln w="9525">
            <a:noFill/>
            <a:miter lim="800000"/>
            <a:headEnd/>
            <a:tailEnd/>
          </a:ln>
        </p:spPr>
      </p:pic>
    </p:spTree>
    <p:extLst>
      <p:ext uri="{BB962C8B-B14F-4D97-AF65-F5344CB8AC3E}">
        <p14:creationId xmlns:p14="http://schemas.microsoft.com/office/powerpoint/2010/main" xmlns="" val="3134600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mj-lt"/>
                <a:ea typeface="Times New Roman"/>
                <a:cs typeface="Times New Roman"/>
                <a:sym typeface="Times New Roman"/>
              </a:rPr>
              <a:t>Algorithm / Methodology Used</a:t>
            </a:r>
            <a:endParaRPr lang="en-US" sz="2400" b="1" dirty="0">
              <a:solidFill>
                <a:schemeClr val="bg1"/>
              </a:solidFill>
              <a:latin typeface="+mj-lt"/>
            </a:endParaRP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9" name="TextBox 8">
            <a:extLst>
              <a:ext uri="{FF2B5EF4-FFF2-40B4-BE49-F238E27FC236}">
                <a16:creationId xmlns:a16="http://schemas.microsoft.com/office/drawing/2014/main" xmlns="" id="{94FB4E7A-E13F-C163-D681-26A6F746CF43}"/>
              </a:ext>
            </a:extLst>
          </p:cNvPr>
          <p:cNvSpPr txBox="1"/>
          <p:nvPr/>
        </p:nvSpPr>
        <p:spPr>
          <a:xfrm>
            <a:off x="1542020" y="2516296"/>
            <a:ext cx="2035618" cy="30777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GSM Module</a:t>
            </a:r>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ECE909CF-C948-B82B-A049-F481818619C3}"/>
              </a:ext>
            </a:extLst>
          </p:cNvPr>
          <p:cNvSpPr txBox="1"/>
          <p:nvPr/>
        </p:nvSpPr>
        <p:spPr>
          <a:xfrm>
            <a:off x="6004772" y="2516296"/>
            <a:ext cx="1690572" cy="30777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Motor Driver</a:t>
            </a:r>
            <a:endParaRPr lang="en-IN" b="1"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xmlns="" id="{37EB4FEE-496C-5609-EA7C-9A9E143D148E}"/>
              </a:ext>
            </a:extLst>
          </p:cNvPr>
          <p:cNvCxnSpPr/>
          <p:nvPr/>
        </p:nvCxnSpPr>
        <p:spPr>
          <a:xfrm>
            <a:off x="4600056" y="675197"/>
            <a:ext cx="51619" cy="4427777"/>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xmlns="" id="{7FFF5DEA-9742-7909-3B40-9EB6B0B2F6A8}"/>
              </a:ext>
            </a:extLst>
          </p:cNvPr>
          <p:cNvSpPr txBox="1"/>
          <p:nvPr/>
        </p:nvSpPr>
        <p:spPr>
          <a:xfrm>
            <a:off x="109923" y="3092852"/>
            <a:ext cx="4412988" cy="1169551"/>
          </a:xfrm>
          <a:prstGeom prst="rect">
            <a:avLst/>
          </a:prstGeom>
          <a:noFill/>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Purpose</a:t>
            </a:r>
            <a:r>
              <a:rPr lang="en-US" dirty="0" smtClean="0">
                <a:latin typeface="Times New Roman" panose="02020603050405020304" pitchFamily="18" charset="0"/>
                <a:cs typeface="Times New Roman" panose="02020603050405020304" pitchFamily="18" charset="0"/>
              </a:rPr>
              <a:t>: Sends SMS alerts to designated contacts such as the hospital and police station. This module can communicate over the GSM network, sending text messages to predefined numbers in case of specific events or emergencies.</a:t>
            </a:r>
            <a:endParaRPr lang="en-IN" dirty="0"/>
          </a:p>
        </p:txBody>
      </p:sp>
      <p:sp>
        <p:nvSpPr>
          <p:cNvPr id="18" name="TextBox 17">
            <a:extLst>
              <a:ext uri="{FF2B5EF4-FFF2-40B4-BE49-F238E27FC236}">
                <a16:creationId xmlns:a16="http://schemas.microsoft.com/office/drawing/2014/main" xmlns="" id="{6FC4A0CC-DAE9-9B04-8FB7-6303754880CD}"/>
              </a:ext>
            </a:extLst>
          </p:cNvPr>
          <p:cNvSpPr txBox="1"/>
          <p:nvPr/>
        </p:nvSpPr>
        <p:spPr>
          <a:xfrm>
            <a:off x="4728821" y="3092852"/>
            <a:ext cx="4304222" cy="95410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Purpose</a:t>
            </a:r>
            <a:r>
              <a:rPr lang="en-US" dirty="0" smtClean="0">
                <a:latin typeface="Times New Roman" panose="02020603050405020304" pitchFamily="18" charset="0"/>
                <a:cs typeface="Times New Roman" panose="02020603050405020304" pitchFamily="18" charset="0"/>
              </a:rPr>
              <a:t>: Controls the direction and speed of the DC gear motor. This dual H-bridge motor driver can control two DC motors or one stepper motor, enabling forward and reverse operations for the DC gear motor</a:t>
            </a:r>
            <a:endParaRPr lang="en-IN" dirty="0">
              <a:latin typeface="Times New Roman" panose="02020603050405020304" pitchFamily="18" charset="0"/>
              <a:cs typeface="Times New Roman" panose="02020603050405020304" pitchFamily="18" charset="0"/>
            </a:endParaRPr>
          </a:p>
        </p:txBody>
      </p:sp>
      <p:pic>
        <p:nvPicPr>
          <p:cNvPr id="14" name="Picture 13"/>
          <p:cNvPicPr/>
          <p:nvPr/>
        </p:nvPicPr>
        <p:blipFill>
          <a:blip r:embed="rId6" cstate="print"/>
          <a:srcRect t="13673" b="11278"/>
          <a:stretch>
            <a:fillRect/>
          </a:stretch>
        </p:blipFill>
        <p:spPr bwMode="auto">
          <a:xfrm>
            <a:off x="1042341" y="693836"/>
            <a:ext cx="2769370" cy="1802783"/>
          </a:xfrm>
          <a:prstGeom prst="rect">
            <a:avLst/>
          </a:prstGeom>
          <a:noFill/>
          <a:ln w="9525">
            <a:noFill/>
            <a:miter lim="800000"/>
            <a:headEnd/>
            <a:tailEnd/>
          </a:ln>
        </p:spPr>
      </p:pic>
      <p:pic>
        <p:nvPicPr>
          <p:cNvPr id="20" name="Picture 19"/>
          <p:cNvPicPr/>
          <p:nvPr/>
        </p:nvPicPr>
        <p:blipFill>
          <a:blip r:embed="rId7"/>
          <a:srcRect/>
          <a:stretch>
            <a:fillRect/>
          </a:stretch>
        </p:blipFill>
        <p:spPr bwMode="auto">
          <a:xfrm>
            <a:off x="5724542" y="292724"/>
            <a:ext cx="2237929" cy="2244993"/>
          </a:xfrm>
          <a:prstGeom prst="rect">
            <a:avLst/>
          </a:prstGeom>
          <a:noFill/>
          <a:ln w="9525">
            <a:noFill/>
            <a:miter lim="800000"/>
            <a:headEnd/>
            <a:tailEnd/>
          </a:ln>
        </p:spPr>
      </p:pic>
    </p:spTree>
    <p:extLst>
      <p:ext uri="{BB962C8B-B14F-4D97-AF65-F5344CB8AC3E}">
        <p14:creationId xmlns:p14="http://schemas.microsoft.com/office/powerpoint/2010/main" xmlns="" val="3134600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mj-lt"/>
                <a:ea typeface="Times New Roman"/>
                <a:cs typeface="Times New Roman"/>
                <a:sym typeface="Times New Roman"/>
              </a:rPr>
              <a:t>Algorithm / Methodology Used</a:t>
            </a:r>
            <a:endParaRPr lang="en-US" sz="2400" b="1" dirty="0">
              <a:solidFill>
                <a:schemeClr val="bg1"/>
              </a:solidFill>
              <a:latin typeface="+mj-lt"/>
            </a:endParaRP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9" name="TextBox 8">
            <a:extLst>
              <a:ext uri="{FF2B5EF4-FFF2-40B4-BE49-F238E27FC236}">
                <a16:creationId xmlns:a16="http://schemas.microsoft.com/office/drawing/2014/main" xmlns="" id="{94FB4E7A-E13F-C163-D681-26A6F746CF43}"/>
              </a:ext>
            </a:extLst>
          </p:cNvPr>
          <p:cNvSpPr txBox="1"/>
          <p:nvPr/>
        </p:nvSpPr>
        <p:spPr>
          <a:xfrm>
            <a:off x="1542020" y="2516296"/>
            <a:ext cx="2035618" cy="30777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Servo Motor</a:t>
            </a:r>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ECE909CF-C948-B82B-A049-F481818619C3}"/>
              </a:ext>
            </a:extLst>
          </p:cNvPr>
          <p:cNvSpPr txBox="1"/>
          <p:nvPr/>
        </p:nvSpPr>
        <p:spPr>
          <a:xfrm>
            <a:off x="6004772" y="2516296"/>
            <a:ext cx="1690572" cy="307777"/>
          </a:xfrm>
          <a:prstGeom prst="rect">
            <a:avLst/>
          </a:prstGeom>
          <a:noFill/>
        </p:spPr>
        <p:txBody>
          <a:bodyPr wrap="square">
            <a:spAutoFit/>
          </a:bodyPr>
          <a:lstStyle/>
          <a:p>
            <a:r>
              <a:rPr lang="en-US" b="1" dirty="0" smtClean="0">
                <a:latin typeface="Times New Roman" panose="02020603050405020304" pitchFamily="18" charset="0"/>
                <a:cs typeface="Times New Roman" panose="02020603050405020304" pitchFamily="18" charset="0"/>
              </a:rPr>
              <a:t>Dc Motor Pump</a:t>
            </a:r>
            <a:endParaRPr lang="en-IN" b="1"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xmlns="" id="{37EB4FEE-496C-5609-EA7C-9A9E143D148E}"/>
              </a:ext>
            </a:extLst>
          </p:cNvPr>
          <p:cNvCxnSpPr/>
          <p:nvPr/>
        </p:nvCxnSpPr>
        <p:spPr>
          <a:xfrm>
            <a:off x="4600056" y="675197"/>
            <a:ext cx="51619" cy="4427777"/>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xmlns="" id="{7FFF5DEA-9742-7909-3B40-9EB6B0B2F6A8}"/>
              </a:ext>
            </a:extLst>
          </p:cNvPr>
          <p:cNvSpPr txBox="1"/>
          <p:nvPr/>
        </p:nvSpPr>
        <p:spPr>
          <a:xfrm>
            <a:off x="109923" y="3092852"/>
            <a:ext cx="4412988" cy="954107"/>
          </a:xfrm>
          <a:prstGeom prst="rect">
            <a:avLst/>
          </a:prstGeom>
          <a:noFill/>
        </p:spPr>
        <p:txBody>
          <a:bodyPr wrap="square">
            <a:spAutoFit/>
          </a:bodyPr>
          <a:lstStyle/>
          <a:p>
            <a:pPr algn="just"/>
            <a:r>
              <a:rPr lang="en-US" b="1" dirty="0" smtClean="0">
                <a:latin typeface="Times New Roman" panose="02020603050405020304" pitchFamily="18" charset="0"/>
                <a:cs typeface="Times New Roman" panose="02020603050405020304" pitchFamily="18" charset="0"/>
              </a:rPr>
              <a:t>Purpose</a:t>
            </a:r>
            <a:r>
              <a:rPr lang="en-US" dirty="0" smtClean="0">
                <a:latin typeface="Times New Roman" panose="02020603050405020304" pitchFamily="18" charset="0"/>
                <a:cs typeface="Times New Roman" panose="02020603050405020304" pitchFamily="18" charset="0"/>
              </a:rPr>
              <a:t>: Manages the door mechanism for opening and closing. The servo motor rotates to a specific angle, controlled by the Arduino, to physically open or close a door, providing secure access.</a:t>
            </a:r>
            <a:endParaRPr lang="en-IN" dirty="0"/>
          </a:p>
        </p:txBody>
      </p:sp>
      <p:sp>
        <p:nvSpPr>
          <p:cNvPr id="18" name="TextBox 17">
            <a:extLst>
              <a:ext uri="{FF2B5EF4-FFF2-40B4-BE49-F238E27FC236}">
                <a16:creationId xmlns:a16="http://schemas.microsoft.com/office/drawing/2014/main" xmlns="" id="{6FC4A0CC-DAE9-9B04-8FB7-6303754880CD}"/>
              </a:ext>
            </a:extLst>
          </p:cNvPr>
          <p:cNvSpPr txBox="1"/>
          <p:nvPr/>
        </p:nvSpPr>
        <p:spPr>
          <a:xfrm>
            <a:off x="4728821" y="3092852"/>
            <a:ext cx="4304222" cy="1169551"/>
          </a:xfrm>
          <a:prstGeom prst="rect">
            <a:avLst/>
          </a:prstGeom>
          <a:noFill/>
        </p:spPr>
        <p:txBody>
          <a:bodyPr wrap="square">
            <a:spAutoFit/>
          </a:bodyPr>
          <a:lstStyle/>
          <a:p>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Purpose</a:t>
            </a:r>
            <a:r>
              <a:rPr lang="en-US" dirty="0" smtClean="0">
                <a:latin typeface="Times New Roman" panose="02020603050405020304" pitchFamily="18" charset="0"/>
                <a:cs typeface="Times New Roman" panose="02020603050405020304" pitchFamily="18" charset="0"/>
              </a:rPr>
              <a:t>: Handles physical transactions like money withdrawal and deposit. When powered in forward mode, it performs a withdrawal operation, and in reverse mode, it performs a deposit operation, controlled by the L293D motor driver.</a:t>
            </a:r>
            <a:endParaRPr lang="en-IN" dirty="0">
              <a:latin typeface="Times New Roman" panose="02020603050405020304" pitchFamily="18" charset="0"/>
              <a:cs typeface="Times New Roman" panose="02020603050405020304" pitchFamily="18" charset="0"/>
            </a:endParaRPr>
          </a:p>
        </p:txBody>
      </p:sp>
      <p:pic>
        <p:nvPicPr>
          <p:cNvPr id="15" name="Picture 14" descr="download-removebg-preview (27)"/>
          <p:cNvPicPr/>
          <p:nvPr/>
        </p:nvPicPr>
        <p:blipFill>
          <a:blip r:embed="rId6"/>
          <a:srcRect/>
          <a:stretch>
            <a:fillRect/>
          </a:stretch>
        </p:blipFill>
        <p:spPr bwMode="auto">
          <a:xfrm>
            <a:off x="1164797" y="459195"/>
            <a:ext cx="2390062" cy="2150442"/>
          </a:xfrm>
          <a:prstGeom prst="rect">
            <a:avLst/>
          </a:prstGeom>
          <a:noFill/>
          <a:ln w="9525">
            <a:noFill/>
            <a:miter lim="800000"/>
            <a:headEnd/>
            <a:tailEnd/>
          </a:ln>
        </p:spPr>
      </p:pic>
      <p:pic>
        <p:nvPicPr>
          <p:cNvPr id="17" name="Picture 16"/>
          <p:cNvPicPr/>
          <p:nvPr/>
        </p:nvPicPr>
        <p:blipFill>
          <a:blip r:embed="rId7"/>
          <a:srcRect t="20049" b="20049"/>
          <a:stretch>
            <a:fillRect/>
          </a:stretch>
        </p:blipFill>
        <p:spPr bwMode="auto">
          <a:xfrm>
            <a:off x="5096190" y="694982"/>
            <a:ext cx="3122930" cy="1863090"/>
          </a:xfrm>
          <a:prstGeom prst="rect">
            <a:avLst/>
          </a:prstGeom>
          <a:noFill/>
          <a:ln w="9525">
            <a:noFill/>
            <a:miter lim="800000"/>
            <a:headEnd/>
            <a:tailEnd/>
          </a:ln>
        </p:spPr>
      </p:pic>
    </p:spTree>
    <p:extLst>
      <p:ext uri="{BB962C8B-B14F-4D97-AF65-F5344CB8AC3E}">
        <p14:creationId xmlns:p14="http://schemas.microsoft.com/office/powerpoint/2010/main" xmlns="" val="3134600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4">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5"/>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52409"/>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mj-lt"/>
              </a:rPr>
              <a:t>Power Supply Design</a:t>
            </a: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6"/>
          <a:stretch>
            <a:fillRect/>
          </a:stretch>
        </p:blipFill>
        <p:spPr>
          <a:xfrm>
            <a:off x="0" y="4363144"/>
            <a:ext cx="1030313" cy="780356"/>
          </a:xfrm>
          <a:prstGeom prst="rect">
            <a:avLst/>
          </a:prstGeom>
        </p:spPr>
      </p:pic>
      <mc:AlternateContent xmlns:mc="http://schemas.openxmlformats.org/markup-compatibility/2006">
        <mc:Choice xmlns:p14="http://schemas.microsoft.com/office/powerpoint/2010/main" xmlns="" Requires="p14">
          <p:contentPart p14:bwMode="auto" r:id="rId8">
            <p14:nvContentPartPr>
              <p14:cNvPr id="10" name="Ink 9">
                <a:extLst>
                  <a:ext uri="{FF2B5EF4-FFF2-40B4-BE49-F238E27FC236}">
                    <a16:creationId xmlns:a16="http://schemas.microsoft.com/office/drawing/2014/main" id="{80181698-5A30-E452-C3A6-502D4AB10FD0}"/>
                  </a:ext>
                </a:extLst>
              </p14:cNvPr>
              <p14:cNvContentPartPr/>
              <p14:nvPr/>
            </p14:nvContentPartPr>
            <p14:xfrm>
              <a:off x="915608" y="647025"/>
              <a:ext cx="837000" cy="96480"/>
            </p14:xfrm>
          </p:contentPart>
        </mc:Choice>
        <mc:Fallback>
          <p:pic>
            <p:nvPicPr>
              <p:cNvPr id="10" name="Ink 9">
                <a:extLst>
                  <a:ext uri="{FF2B5EF4-FFF2-40B4-BE49-F238E27FC236}">
                    <a16:creationId xmlns:a16="http://schemas.microsoft.com/office/drawing/2014/main" xmlns="" xmlns:p14="http://schemas.microsoft.com/office/powerpoint/2010/main" id="{80181698-5A30-E452-C3A6-502D4AB10FD0}"/>
                  </a:ext>
                </a:extLst>
              </p:cNvPr>
              <p:cNvPicPr/>
              <p:nvPr/>
            </p:nvPicPr>
            <p:blipFill>
              <a:blip r:embed="rId9"/>
              <a:stretch>
                <a:fillRect/>
              </a:stretch>
            </p:blipFill>
            <p:spPr>
              <a:xfrm>
                <a:off x="911288" y="642705"/>
                <a:ext cx="845640" cy="105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1" name="Ink 10">
                <a:extLst>
                  <a:ext uri="{FF2B5EF4-FFF2-40B4-BE49-F238E27FC236}">
                    <a16:creationId xmlns:a16="http://schemas.microsoft.com/office/drawing/2014/main" id="{CE95D16F-E56C-4036-8D53-BE45615A1B63}"/>
                  </a:ext>
                </a:extLst>
              </p14:cNvPr>
              <p14:cNvContentPartPr/>
              <p14:nvPr/>
            </p14:nvContentPartPr>
            <p14:xfrm>
              <a:off x="919928" y="633345"/>
              <a:ext cx="1225440" cy="90720"/>
            </p14:xfrm>
          </p:contentPart>
        </mc:Choice>
        <mc:Fallback>
          <p:pic>
            <p:nvPicPr>
              <p:cNvPr id="11" name="Ink 10">
                <a:extLst>
                  <a:ext uri="{FF2B5EF4-FFF2-40B4-BE49-F238E27FC236}">
                    <a16:creationId xmlns:a16="http://schemas.microsoft.com/office/drawing/2014/main" xmlns="" xmlns:p14="http://schemas.microsoft.com/office/powerpoint/2010/main" id="{CE95D16F-E56C-4036-8D53-BE45615A1B63}"/>
                  </a:ext>
                </a:extLst>
              </p:cNvPr>
              <p:cNvPicPr/>
              <p:nvPr/>
            </p:nvPicPr>
            <p:blipFill>
              <a:blip r:embed="rId11"/>
              <a:stretch>
                <a:fillRect/>
              </a:stretch>
            </p:blipFill>
            <p:spPr>
              <a:xfrm>
                <a:off x="910928" y="624345"/>
                <a:ext cx="1243080" cy="108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2" name="Ink 11">
                <a:extLst>
                  <a:ext uri="{FF2B5EF4-FFF2-40B4-BE49-F238E27FC236}">
                    <a16:creationId xmlns:a16="http://schemas.microsoft.com/office/drawing/2014/main" id="{35CC8B47-680D-97A1-BD35-6C8A5E1713DD}"/>
                  </a:ext>
                </a:extLst>
              </p14:cNvPr>
              <p14:cNvContentPartPr/>
              <p14:nvPr/>
            </p14:nvContentPartPr>
            <p14:xfrm>
              <a:off x="1320608" y="692025"/>
              <a:ext cx="457200" cy="23400"/>
            </p14:xfrm>
          </p:contentPart>
        </mc:Choice>
        <mc:Fallback>
          <p:pic>
            <p:nvPicPr>
              <p:cNvPr id="12" name="Ink 11">
                <a:extLst>
                  <a:ext uri="{FF2B5EF4-FFF2-40B4-BE49-F238E27FC236}">
                    <a16:creationId xmlns:a16="http://schemas.microsoft.com/office/drawing/2014/main" xmlns="" xmlns:p14="http://schemas.microsoft.com/office/powerpoint/2010/main" id="{35CC8B47-680D-97A1-BD35-6C8A5E1713DD}"/>
                  </a:ext>
                </a:extLst>
              </p:cNvPr>
              <p:cNvPicPr/>
              <p:nvPr/>
            </p:nvPicPr>
            <p:blipFill>
              <a:blip r:embed="rId13"/>
              <a:stretch>
                <a:fillRect/>
              </a:stretch>
            </p:blipFill>
            <p:spPr>
              <a:xfrm>
                <a:off x="1311608" y="683025"/>
                <a:ext cx="474840" cy="41040"/>
              </a:xfrm>
              <a:prstGeom prst="rect">
                <a:avLst/>
              </a:prstGeom>
            </p:spPr>
          </p:pic>
        </mc:Fallback>
      </mc:AlternateContent>
      <p:sp>
        <p:nvSpPr>
          <p:cNvPr id="17" name="TextBox 16">
            <a:extLst>
              <a:ext uri="{FF2B5EF4-FFF2-40B4-BE49-F238E27FC236}">
                <a16:creationId xmlns:a16="http://schemas.microsoft.com/office/drawing/2014/main" xmlns="" id="{56753EDC-48EA-E705-4E40-28F765359992}"/>
              </a:ext>
            </a:extLst>
          </p:cNvPr>
          <p:cNvSpPr txBox="1"/>
          <p:nvPr/>
        </p:nvSpPr>
        <p:spPr>
          <a:xfrm>
            <a:off x="1320608" y="4267487"/>
            <a:ext cx="6880288" cy="738664"/>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	            Video.1. Simulation of Power Supply on </a:t>
            </a:r>
            <a:r>
              <a:rPr lang="en-US" b="1" dirty="0" err="1">
                <a:latin typeface="Times New Roman" panose="02020603050405020304" pitchFamily="18" charset="0"/>
                <a:cs typeface="Times New Roman" panose="02020603050405020304" pitchFamily="18" charset="0"/>
              </a:rPr>
              <a:t>Tinkercad</a:t>
            </a:r>
            <a:r>
              <a:rPr 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hlinkClick r:id="rId14"/>
              </a:rPr>
              <a:t>https://www.tinkercad.com/things/dDdRLbsnyEc-funky-tumelo-migelo?sharecode=FQh_ZUwp-UyJJlTW6bJ7aOeykg5u3aN_YvAlYyhbjiE</a:t>
            </a:r>
            <a:r>
              <a:rPr lang="en-US" b="1" dirty="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pic>
        <p:nvPicPr>
          <p:cNvPr id="3" name="PowerSupplySimulation">
            <a:hlinkClick r:id="" action="ppaction://media"/>
            <a:extLst>
              <a:ext uri="{FF2B5EF4-FFF2-40B4-BE49-F238E27FC236}">
                <a16:creationId xmlns:a16="http://schemas.microsoft.com/office/drawing/2014/main" xmlns="" id="{BC3FC6F4-B2DB-E45C-F759-EA1A164FCB6F}"/>
              </a:ext>
            </a:extLst>
          </p:cNvPr>
          <p:cNvPicPr>
            <a:picLocks noChangeAspect="1"/>
          </p:cNvPicPr>
          <p:nvPr>
            <a:videoFile r:link="rId1"/>
            <p:extLst>
              <p:ext uri="{DAA4B4D4-6D71-4841-9C94-3DE7FCFB9230}">
                <p14:media xmlns:p14="http://schemas.microsoft.com/office/powerpoint/2010/main" xmlns="" r:embed="rId15">
                  <p14:trim end="1519"/>
                  <p14:fade in="900" out="900"/>
                </p14:media>
              </p:ext>
            </p:extLst>
          </p:nvPr>
        </p:nvPicPr>
        <p:blipFill>
          <a:blip r:embed="rId16"/>
          <a:stretch>
            <a:fillRect/>
          </a:stretch>
        </p:blipFill>
        <p:spPr>
          <a:xfrm>
            <a:off x="1413395" y="589005"/>
            <a:ext cx="6292637" cy="3219721"/>
          </a:xfrm>
          <a:prstGeom prst="rect">
            <a:avLst/>
          </a:prstGeom>
        </p:spPr>
      </p:pic>
    </p:spTree>
    <p:extLst>
      <p:ext uri="{BB962C8B-B14F-4D97-AF65-F5344CB8AC3E}">
        <p14:creationId xmlns:p14="http://schemas.microsoft.com/office/powerpoint/2010/main" xmlns="" val="52505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Times New Roman" panose="02020603050405020304" pitchFamily="18" charset="0"/>
                <a:ea typeface="Times New Roman"/>
                <a:cs typeface="Times New Roman" panose="02020603050405020304" pitchFamily="18" charset="0"/>
                <a:sym typeface="Times New Roman"/>
              </a:rPr>
              <a:t>Contents</a:t>
            </a:r>
            <a:endParaRPr lang="en-US" sz="2400"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8" name="Google Shape;126;p3">
            <a:extLst>
              <a:ext uri="{FF2B5EF4-FFF2-40B4-BE49-F238E27FC236}">
                <a16:creationId xmlns="" xmlns:a16="http://schemas.microsoft.com/office/drawing/2014/main" id="{ABB1B5CA-04BF-46B6-9BAB-BDB629466AB7}"/>
              </a:ext>
            </a:extLst>
          </p:cNvPr>
          <p:cNvSpPr txBox="1"/>
          <p:nvPr/>
        </p:nvSpPr>
        <p:spPr>
          <a:xfrm>
            <a:off x="2093108" y="1284674"/>
            <a:ext cx="4124154" cy="2677616"/>
          </a:xfrm>
          <a:prstGeom prst="rect">
            <a:avLst/>
          </a:prstGeom>
          <a:noFill/>
          <a:ln>
            <a:noFill/>
          </a:ln>
        </p:spPr>
        <p:txBody>
          <a:bodyPr spcFirstLastPara="1" wrap="square" lIns="91425" tIns="45700" rIns="91425" bIns="45700" anchor="t" anchorCtr="0">
            <a:spAutoFit/>
          </a:bodyPr>
          <a:lstStyle/>
          <a:p>
            <a:pPr marL="44450" indent="-171450">
              <a:lnSpc>
                <a:spcPct val="80000"/>
              </a:lnSpc>
              <a:buClr>
                <a:schemeClr val="dk1"/>
              </a:buClr>
              <a:buSzPct val="75000"/>
              <a:buFont typeface="Wingdings" panose="05000000000000000000" pitchFamily="2" charset="2"/>
              <a:buChar char="Ø"/>
            </a:pPr>
            <a:r>
              <a:rPr lang="en-US" b="1" dirty="0">
                <a:solidFill>
                  <a:schemeClr val="dk1"/>
                </a:solidFill>
                <a:latin typeface="Times New Roman"/>
                <a:cs typeface="Times New Roman"/>
                <a:sym typeface="Times New Roman"/>
              </a:rPr>
              <a:t>PROBLEM STATEMENT</a:t>
            </a:r>
            <a:endParaRPr lang="en-US" dirty="0">
              <a:solidFill>
                <a:schemeClr val="dk1"/>
              </a:solidFill>
              <a:latin typeface="Times New Roman"/>
            </a:endParaRPr>
          </a:p>
          <a:p>
            <a:pPr>
              <a:lnSpc>
                <a:spcPct val="80000"/>
              </a:lnSpc>
              <a:buSzPct val="75000"/>
            </a:pPr>
            <a:endParaRPr lang="en-US" b="1" dirty="0">
              <a:solidFill>
                <a:schemeClr val="dk1"/>
              </a:solidFill>
              <a:latin typeface="Times New Roman"/>
              <a:ea typeface="Times New Roman"/>
              <a:cs typeface="Times New Roman"/>
            </a:endParaRPr>
          </a:p>
          <a:p>
            <a:pPr marL="44450" indent="-171450">
              <a:lnSpc>
                <a:spcPct val="80000"/>
              </a:lnSpc>
              <a:buSzPct val="75000"/>
              <a:buFont typeface="Wingdings" panose="05000000000000000000" pitchFamily="2" charset="2"/>
              <a:buChar char="Ø"/>
            </a:pPr>
            <a:r>
              <a:rPr lang="en-US" b="1" dirty="0">
                <a:solidFill>
                  <a:schemeClr val="dk1"/>
                </a:solidFill>
                <a:latin typeface="Times New Roman"/>
                <a:ea typeface="Times New Roman"/>
              </a:rPr>
              <a:t>INTRODUCTION</a:t>
            </a:r>
            <a:endParaRPr lang="en-US" dirty="0">
              <a:solidFill>
                <a:schemeClr val="dk1"/>
              </a:solidFill>
              <a:latin typeface="Times New Roman"/>
              <a:ea typeface="Times New Roman"/>
            </a:endParaRPr>
          </a:p>
          <a:p>
            <a:pPr marL="44450" indent="-171450">
              <a:lnSpc>
                <a:spcPct val="80000"/>
              </a:lnSpc>
              <a:buClr>
                <a:schemeClr val="dk1"/>
              </a:buClr>
              <a:buSzPct val="75000"/>
              <a:buFont typeface="Arial" panose="05000000000000000000" pitchFamily="2" charset="2"/>
              <a:buChar char="•"/>
            </a:pPr>
            <a:endParaRPr lang="en-US" b="1" dirty="0">
              <a:solidFill>
                <a:schemeClr val="dk1"/>
              </a:solidFill>
              <a:latin typeface="Times New Roman"/>
              <a:ea typeface="Times New Roman"/>
            </a:endParaRPr>
          </a:p>
          <a:p>
            <a:pPr marL="44450" indent="-171450">
              <a:lnSpc>
                <a:spcPct val="80000"/>
              </a:lnSpc>
              <a:buClr>
                <a:schemeClr val="dk1"/>
              </a:buClr>
              <a:buSzPct val="75000"/>
              <a:buFont typeface="Wingdings" panose="05000000000000000000" pitchFamily="2" charset="2"/>
              <a:buChar char="Ø"/>
            </a:pPr>
            <a:r>
              <a:rPr lang="en-US" b="1" dirty="0">
                <a:solidFill>
                  <a:schemeClr val="dk1"/>
                </a:solidFill>
                <a:latin typeface="Times New Roman"/>
                <a:ea typeface="Times New Roman"/>
                <a:cs typeface="Times New Roman"/>
                <a:sym typeface="Times New Roman"/>
              </a:rPr>
              <a:t> AIM &amp; OBJECTIVE OF THE PROJECT</a:t>
            </a:r>
            <a:endParaRPr dirty="0">
              <a:solidFill>
                <a:schemeClr val="dk1"/>
              </a:solidFill>
              <a:latin typeface="Times New Roman"/>
            </a:endParaRPr>
          </a:p>
          <a:p>
            <a:pPr marL="171450" indent="-171450">
              <a:lnSpc>
                <a:spcPct val="80000"/>
              </a:lnSpc>
              <a:buSzPct val="75000"/>
              <a:buFont typeface="Wingdings" panose="05000000000000000000" pitchFamily="2" charset="2"/>
              <a:buChar char="Ø"/>
            </a:pPr>
            <a:endParaRPr b="1" dirty="0">
              <a:solidFill>
                <a:schemeClr val="dk1"/>
              </a:solidFill>
              <a:latin typeface="Times New Roman"/>
              <a:ea typeface="Times New Roman"/>
              <a:cs typeface="Times New Roman"/>
            </a:endParaRPr>
          </a:p>
          <a:p>
            <a:pPr marL="44450" indent="-171450">
              <a:lnSpc>
                <a:spcPct val="80000"/>
              </a:lnSpc>
              <a:buClr>
                <a:schemeClr val="dk1"/>
              </a:buClr>
              <a:buSzPct val="75000"/>
              <a:buFont typeface="Wingdings" panose="05000000000000000000" pitchFamily="2" charset="2"/>
              <a:buChar char="Ø"/>
            </a:pPr>
            <a:r>
              <a:rPr lang="en-US" b="1" dirty="0">
                <a:solidFill>
                  <a:schemeClr val="dk1"/>
                </a:solidFill>
                <a:latin typeface="Times New Roman"/>
                <a:ea typeface="Times New Roman"/>
                <a:cs typeface="Times New Roman"/>
                <a:sym typeface="Times New Roman"/>
              </a:rPr>
              <a:t> LITERATURE SURVEY</a:t>
            </a:r>
            <a:endParaRPr dirty="0">
              <a:solidFill>
                <a:schemeClr val="dk1"/>
              </a:solidFill>
              <a:latin typeface="Times New Roman"/>
            </a:endParaRPr>
          </a:p>
          <a:p>
            <a:pPr marL="171450" indent="-171450">
              <a:lnSpc>
                <a:spcPct val="80000"/>
              </a:lnSpc>
              <a:buSzPct val="75000"/>
              <a:buFont typeface="Wingdings" panose="05000000000000000000" pitchFamily="2" charset="2"/>
              <a:buChar char="Ø"/>
            </a:pPr>
            <a:endParaRPr b="1" dirty="0">
              <a:solidFill>
                <a:schemeClr val="dk1"/>
              </a:solidFill>
              <a:latin typeface="Times New Roman"/>
              <a:ea typeface="Times New Roman"/>
              <a:cs typeface="Times New Roman"/>
            </a:endParaRPr>
          </a:p>
          <a:p>
            <a:pPr marL="44450" indent="-171450">
              <a:lnSpc>
                <a:spcPct val="80000"/>
              </a:lnSpc>
              <a:buClr>
                <a:schemeClr val="dk1"/>
              </a:buClr>
              <a:buSzPct val="75000"/>
              <a:buFont typeface="Wingdings" panose="05000000000000000000" pitchFamily="2" charset="2"/>
              <a:buChar char="Ø"/>
            </a:pPr>
            <a:r>
              <a:rPr lang="en-US" b="1" dirty="0">
                <a:solidFill>
                  <a:schemeClr val="dk1"/>
                </a:solidFill>
                <a:latin typeface="Times New Roman"/>
                <a:ea typeface="Times New Roman"/>
                <a:cs typeface="Times New Roman"/>
                <a:sym typeface="Times New Roman"/>
              </a:rPr>
              <a:t> BLOCK DIAGRAM</a:t>
            </a:r>
            <a:endParaRPr lang="en-US" b="1" dirty="0">
              <a:solidFill>
                <a:schemeClr val="dk1"/>
              </a:solidFill>
              <a:latin typeface="Times New Roman"/>
              <a:ea typeface="Times New Roman"/>
              <a:cs typeface="Times New Roman"/>
            </a:endParaRPr>
          </a:p>
          <a:p>
            <a:pPr marL="44450" indent="-171450">
              <a:lnSpc>
                <a:spcPct val="80000"/>
              </a:lnSpc>
              <a:buClr>
                <a:schemeClr val="dk1"/>
              </a:buClr>
              <a:buSzPct val="75000"/>
              <a:buFont typeface="Wingdings" panose="05000000000000000000" pitchFamily="2" charset="2"/>
              <a:buChar char="Ø"/>
            </a:pPr>
            <a:endParaRPr lang="en-US" b="1" dirty="0">
              <a:solidFill>
                <a:schemeClr val="dk1"/>
              </a:solidFill>
              <a:latin typeface="Times New Roman"/>
              <a:ea typeface="Times New Roman"/>
              <a:cs typeface="Times New Roman"/>
            </a:endParaRPr>
          </a:p>
          <a:p>
            <a:pPr marL="44450" indent="-171450">
              <a:lnSpc>
                <a:spcPct val="80000"/>
              </a:lnSpc>
              <a:buClr>
                <a:schemeClr val="dk1"/>
              </a:buClr>
              <a:buSzPct val="75000"/>
              <a:buFont typeface="Wingdings" panose="05000000000000000000" pitchFamily="2" charset="2"/>
              <a:buChar char="Ø"/>
            </a:pPr>
            <a:r>
              <a:rPr lang="en-US" b="1" dirty="0">
                <a:solidFill>
                  <a:schemeClr val="dk1"/>
                </a:solidFill>
                <a:latin typeface="Times New Roman"/>
                <a:ea typeface="Times New Roman"/>
                <a:cs typeface="Times New Roman"/>
                <a:sym typeface="Times New Roman"/>
              </a:rPr>
              <a:t> ADVANTAGES &amp; LIMITATIONS</a:t>
            </a:r>
            <a:endParaRPr dirty="0">
              <a:solidFill>
                <a:schemeClr val="dk1"/>
              </a:solidFill>
              <a:latin typeface="Times New Roman"/>
            </a:endParaRPr>
          </a:p>
          <a:p>
            <a:pPr marL="171450" indent="-171450">
              <a:lnSpc>
                <a:spcPct val="80000"/>
              </a:lnSpc>
              <a:buClr>
                <a:schemeClr val="dk1"/>
              </a:buClr>
              <a:buSzPct val="75000"/>
            </a:pPr>
            <a:endParaRPr lang="en-US" b="1" dirty="0">
              <a:solidFill>
                <a:schemeClr val="dk1"/>
              </a:solidFill>
              <a:latin typeface="Times New Roman"/>
              <a:ea typeface="Times New Roman"/>
              <a:cs typeface="Times New Roman"/>
            </a:endParaRPr>
          </a:p>
          <a:p>
            <a:pPr marL="44450" indent="-171450">
              <a:lnSpc>
                <a:spcPct val="80000"/>
              </a:lnSpc>
              <a:buClr>
                <a:schemeClr val="dk1"/>
              </a:buClr>
              <a:buSzPct val="75000"/>
              <a:buFont typeface="Wingdings" panose="05000000000000000000" pitchFamily="2" charset="2"/>
              <a:buChar char="Ø"/>
            </a:pPr>
            <a:r>
              <a:rPr lang="en-US" b="1" dirty="0">
                <a:solidFill>
                  <a:schemeClr val="dk1"/>
                </a:solidFill>
                <a:latin typeface="Times New Roman"/>
                <a:ea typeface="Times New Roman"/>
                <a:cs typeface="Times New Roman"/>
                <a:sym typeface="Times New Roman"/>
              </a:rPr>
              <a:t>CONCLUSION &amp;  FUTURE SCOPE</a:t>
            </a:r>
          </a:p>
          <a:p>
            <a:pPr>
              <a:lnSpc>
                <a:spcPct val="80000"/>
              </a:lnSpc>
              <a:buClr>
                <a:schemeClr val="dk1"/>
              </a:buClr>
              <a:buSzPct val="75000"/>
            </a:pPr>
            <a:endParaRPr b="1" dirty="0">
              <a:solidFill>
                <a:schemeClr val="dk1"/>
              </a:solidFill>
              <a:latin typeface="Times New Roman"/>
              <a:ea typeface="Times New Roman"/>
              <a:cs typeface="Times New Roman"/>
            </a:endParaRPr>
          </a:p>
          <a:p>
            <a:pPr marL="44450" indent="-171450">
              <a:lnSpc>
                <a:spcPct val="80000"/>
              </a:lnSpc>
              <a:buClr>
                <a:schemeClr val="dk1"/>
              </a:buClr>
              <a:buSzPct val="75000"/>
              <a:buFont typeface="Wingdings" panose="05000000000000000000" pitchFamily="2" charset="2"/>
              <a:buChar char="Ø"/>
            </a:pPr>
            <a:r>
              <a:rPr lang="en-US" b="1" dirty="0">
                <a:solidFill>
                  <a:schemeClr val="dk1"/>
                </a:solidFill>
                <a:latin typeface="Times New Roman"/>
                <a:ea typeface="Times New Roman"/>
                <a:cs typeface="Times New Roman"/>
                <a:sym typeface="Times New Roman"/>
              </a:rPr>
              <a:t> REFERENCES </a:t>
            </a:r>
            <a:endParaRPr dirty="0">
              <a:solidFill>
                <a:schemeClr val="dk1"/>
              </a:solidFill>
              <a:latin typeface="Times New Roman"/>
            </a:endParaRPr>
          </a:p>
        </p:txBody>
      </p:sp>
    </p:spTree>
    <p:extLst>
      <p:ext uri="{BB962C8B-B14F-4D97-AF65-F5344CB8AC3E}">
        <p14:creationId xmlns="" xmlns:p14="http://schemas.microsoft.com/office/powerpoint/2010/main" val="1424348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52409"/>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mj-lt"/>
              </a:rPr>
              <a:t>Project Implementation</a:t>
            </a: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mc:AlternateContent xmlns:mc="http://schemas.openxmlformats.org/markup-compatibility/2006">
        <mc:Choice xmlns:p14="http://schemas.microsoft.com/office/powerpoint/2010/main" xmlns="" Requires="p14">
          <p:contentPart p14:bwMode="auto" r:id="rId6">
            <p14:nvContentPartPr>
              <p14:cNvPr id="10" name="Ink 9">
                <a:extLst>
                  <a:ext uri="{FF2B5EF4-FFF2-40B4-BE49-F238E27FC236}">
                    <a16:creationId xmlns:a16="http://schemas.microsoft.com/office/drawing/2014/main" id="{80181698-5A30-E452-C3A6-502D4AB10FD0}"/>
                  </a:ext>
                </a:extLst>
              </p14:cNvPr>
              <p14:cNvContentPartPr/>
              <p14:nvPr/>
            </p14:nvContentPartPr>
            <p14:xfrm>
              <a:off x="915608" y="647025"/>
              <a:ext cx="837000" cy="96480"/>
            </p14:xfrm>
          </p:contentPart>
        </mc:Choice>
        <mc:Fallback>
          <p:pic>
            <p:nvPicPr>
              <p:cNvPr id="10" name="Ink 9">
                <a:extLst>
                  <a:ext uri="{FF2B5EF4-FFF2-40B4-BE49-F238E27FC236}">
                    <a16:creationId xmlns:a16="http://schemas.microsoft.com/office/drawing/2014/main" xmlns="" xmlns:p14="http://schemas.microsoft.com/office/powerpoint/2010/main" id="{80181698-5A30-E452-C3A6-502D4AB10FD0}"/>
                  </a:ext>
                </a:extLst>
              </p:cNvPr>
              <p:cNvPicPr/>
              <p:nvPr/>
            </p:nvPicPr>
            <p:blipFill>
              <a:blip r:embed="rId7"/>
              <a:stretch>
                <a:fillRect/>
              </a:stretch>
            </p:blipFill>
            <p:spPr>
              <a:xfrm>
                <a:off x="911288" y="642705"/>
                <a:ext cx="845640" cy="105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1" name="Ink 10">
                <a:extLst>
                  <a:ext uri="{FF2B5EF4-FFF2-40B4-BE49-F238E27FC236}">
                    <a16:creationId xmlns:a16="http://schemas.microsoft.com/office/drawing/2014/main" id="{CE95D16F-E56C-4036-8D53-BE45615A1B63}"/>
                  </a:ext>
                </a:extLst>
              </p14:cNvPr>
              <p14:cNvContentPartPr/>
              <p14:nvPr/>
            </p14:nvContentPartPr>
            <p14:xfrm>
              <a:off x="919928" y="633345"/>
              <a:ext cx="1225440" cy="90720"/>
            </p14:xfrm>
          </p:contentPart>
        </mc:Choice>
        <mc:Fallback>
          <p:pic>
            <p:nvPicPr>
              <p:cNvPr id="11" name="Ink 10">
                <a:extLst>
                  <a:ext uri="{FF2B5EF4-FFF2-40B4-BE49-F238E27FC236}">
                    <a16:creationId xmlns:a16="http://schemas.microsoft.com/office/drawing/2014/main" xmlns="" xmlns:p14="http://schemas.microsoft.com/office/powerpoint/2010/main" id="{CE95D16F-E56C-4036-8D53-BE45615A1B63}"/>
                  </a:ext>
                </a:extLst>
              </p:cNvPr>
              <p:cNvPicPr/>
              <p:nvPr/>
            </p:nvPicPr>
            <p:blipFill>
              <a:blip r:embed="rId11"/>
              <a:stretch>
                <a:fillRect/>
              </a:stretch>
            </p:blipFill>
            <p:spPr>
              <a:xfrm>
                <a:off x="910928" y="624345"/>
                <a:ext cx="1243080" cy="108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2" name="Ink 11">
                <a:extLst>
                  <a:ext uri="{FF2B5EF4-FFF2-40B4-BE49-F238E27FC236}">
                    <a16:creationId xmlns:a16="http://schemas.microsoft.com/office/drawing/2014/main" id="{35CC8B47-680D-97A1-BD35-6C8A5E1713DD}"/>
                  </a:ext>
                </a:extLst>
              </p14:cNvPr>
              <p14:cNvContentPartPr/>
              <p14:nvPr/>
            </p14:nvContentPartPr>
            <p14:xfrm>
              <a:off x="1320608" y="692025"/>
              <a:ext cx="457200" cy="23400"/>
            </p14:xfrm>
          </p:contentPart>
        </mc:Choice>
        <mc:Fallback>
          <p:pic>
            <p:nvPicPr>
              <p:cNvPr id="12" name="Ink 11">
                <a:extLst>
                  <a:ext uri="{FF2B5EF4-FFF2-40B4-BE49-F238E27FC236}">
                    <a16:creationId xmlns:a16="http://schemas.microsoft.com/office/drawing/2014/main" xmlns="" xmlns:p14="http://schemas.microsoft.com/office/powerpoint/2010/main" id="{35CC8B47-680D-97A1-BD35-6C8A5E1713DD}"/>
                  </a:ext>
                </a:extLst>
              </p:cNvPr>
              <p:cNvPicPr/>
              <p:nvPr/>
            </p:nvPicPr>
            <p:blipFill>
              <a:blip r:embed="rId13"/>
              <a:stretch>
                <a:fillRect/>
              </a:stretch>
            </p:blipFill>
            <p:spPr>
              <a:xfrm>
                <a:off x="1311608" y="683025"/>
                <a:ext cx="474840" cy="41040"/>
              </a:xfrm>
              <a:prstGeom prst="rect">
                <a:avLst/>
              </a:prstGeom>
            </p:spPr>
          </p:pic>
        </mc:Fallback>
      </mc:AlternateContent>
      <p:sp>
        <p:nvSpPr>
          <p:cNvPr id="8" name="TextBox 7">
            <a:extLst>
              <a:ext uri="{FF2B5EF4-FFF2-40B4-BE49-F238E27FC236}">
                <a16:creationId xmlns:a16="http://schemas.microsoft.com/office/drawing/2014/main" xmlns="" id="{BAA74852-AA07-DBFB-3800-07ACB04420DC}"/>
              </a:ext>
            </a:extLst>
          </p:cNvPr>
          <p:cNvSpPr txBox="1"/>
          <p:nvPr/>
        </p:nvSpPr>
        <p:spPr>
          <a:xfrm>
            <a:off x="3524997" y="4194165"/>
            <a:ext cx="2783336" cy="30777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Fig</a:t>
            </a:r>
            <a:r>
              <a:rPr lang="en-US" b="1" dirty="0" smtClean="0">
                <a:latin typeface="Times New Roman" panose="02020603050405020304" pitchFamily="18" charset="0"/>
                <a:cs typeface="Times New Roman" panose="02020603050405020304" pitchFamily="18" charset="0"/>
              </a:rPr>
              <a:t>. Project Implementation</a:t>
            </a:r>
            <a:endParaRPr lang="en-IN" b="1" dirty="0">
              <a:latin typeface="Times New Roman" panose="02020603050405020304" pitchFamily="18" charset="0"/>
              <a:cs typeface="Times New Roman" panose="02020603050405020304" pitchFamily="18" charset="0"/>
            </a:endParaRPr>
          </a:p>
        </p:txBody>
      </p:sp>
      <p:pic>
        <p:nvPicPr>
          <p:cNvPr id="20" name="Picture 19" descr="0c7f83d9-daeb-416e-8c1b-51e40eea3bee.jpg"/>
          <p:cNvPicPr>
            <a:picLocks noChangeAspect="1"/>
          </p:cNvPicPr>
          <p:nvPr/>
        </p:nvPicPr>
        <p:blipFill>
          <a:blip r:embed="rId14"/>
          <a:stretch>
            <a:fillRect/>
          </a:stretch>
        </p:blipFill>
        <p:spPr>
          <a:xfrm>
            <a:off x="2356948" y="801385"/>
            <a:ext cx="4537012" cy="3298004"/>
          </a:xfrm>
          <a:prstGeom prst="rect">
            <a:avLst/>
          </a:prstGeom>
        </p:spPr>
      </p:pic>
    </p:spTree>
    <p:extLst>
      <p:ext uri="{BB962C8B-B14F-4D97-AF65-F5344CB8AC3E}">
        <p14:creationId xmlns:p14="http://schemas.microsoft.com/office/powerpoint/2010/main" xmlns="" val="3539284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52409"/>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smtClean="0">
                <a:solidFill>
                  <a:schemeClr val="bg1"/>
                </a:solidFill>
                <a:latin typeface="+mj-lt"/>
              </a:rPr>
              <a:t>Fingerprint Accuracy</a:t>
            </a:r>
            <a:endParaRPr lang="en-US" sz="2400" b="1" dirty="0">
              <a:solidFill>
                <a:schemeClr val="bg1"/>
              </a:solidFill>
              <a:latin typeface="+mj-lt"/>
            </a:endParaRP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mc:AlternateContent xmlns:mc="http://schemas.openxmlformats.org/markup-compatibility/2006">
        <mc:Choice xmlns:p14="http://schemas.microsoft.com/office/powerpoint/2010/main" xmlns="" Requires="p14">
          <p:contentPart p14:bwMode="auto" r:id="rId6">
            <p14:nvContentPartPr>
              <p14:cNvPr id="10" name="Ink 9">
                <a:extLst>
                  <a:ext uri="{FF2B5EF4-FFF2-40B4-BE49-F238E27FC236}">
                    <a16:creationId xmlns:a16="http://schemas.microsoft.com/office/drawing/2014/main" id="{80181698-5A30-E452-C3A6-502D4AB10FD0}"/>
                  </a:ext>
                </a:extLst>
              </p14:cNvPr>
              <p14:cNvContentPartPr/>
              <p14:nvPr/>
            </p14:nvContentPartPr>
            <p14:xfrm>
              <a:off x="915608" y="647025"/>
              <a:ext cx="837000" cy="96480"/>
            </p14:xfrm>
          </p:contentPart>
        </mc:Choice>
        <mc:Fallback>
          <p:pic>
            <p:nvPicPr>
              <p:cNvPr id="10" name="Ink 9">
                <a:extLst>
                  <a:ext uri="{FF2B5EF4-FFF2-40B4-BE49-F238E27FC236}">
                    <a16:creationId xmlns:a16="http://schemas.microsoft.com/office/drawing/2014/main" xmlns="" xmlns:p14="http://schemas.microsoft.com/office/powerpoint/2010/main" id="{80181698-5A30-E452-C3A6-502D4AB10FD0}"/>
                  </a:ext>
                </a:extLst>
              </p:cNvPr>
              <p:cNvPicPr/>
              <p:nvPr/>
            </p:nvPicPr>
            <p:blipFill>
              <a:blip r:embed="rId7"/>
              <a:stretch>
                <a:fillRect/>
              </a:stretch>
            </p:blipFill>
            <p:spPr>
              <a:xfrm>
                <a:off x="911288" y="642705"/>
                <a:ext cx="845640" cy="105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1" name="Ink 10">
                <a:extLst>
                  <a:ext uri="{FF2B5EF4-FFF2-40B4-BE49-F238E27FC236}">
                    <a16:creationId xmlns:a16="http://schemas.microsoft.com/office/drawing/2014/main" id="{CE95D16F-E56C-4036-8D53-BE45615A1B63}"/>
                  </a:ext>
                </a:extLst>
              </p14:cNvPr>
              <p14:cNvContentPartPr/>
              <p14:nvPr/>
            </p14:nvContentPartPr>
            <p14:xfrm>
              <a:off x="919928" y="633345"/>
              <a:ext cx="1225440" cy="90720"/>
            </p14:xfrm>
          </p:contentPart>
        </mc:Choice>
        <mc:Fallback>
          <p:pic>
            <p:nvPicPr>
              <p:cNvPr id="11" name="Ink 10">
                <a:extLst>
                  <a:ext uri="{FF2B5EF4-FFF2-40B4-BE49-F238E27FC236}">
                    <a16:creationId xmlns:a16="http://schemas.microsoft.com/office/drawing/2014/main" xmlns="" xmlns:p14="http://schemas.microsoft.com/office/powerpoint/2010/main" id="{CE95D16F-E56C-4036-8D53-BE45615A1B63}"/>
                  </a:ext>
                </a:extLst>
              </p:cNvPr>
              <p:cNvPicPr/>
              <p:nvPr/>
            </p:nvPicPr>
            <p:blipFill>
              <a:blip r:embed="rId11"/>
              <a:stretch>
                <a:fillRect/>
              </a:stretch>
            </p:blipFill>
            <p:spPr>
              <a:xfrm>
                <a:off x="910928" y="624345"/>
                <a:ext cx="1243080" cy="108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2" name="Ink 11">
                <a:extLst>
                  <a:ext uri="{FF2B5EF4-FFF2-40B4-BE49-F238E27FC236}">
                    <a16:creationId xmlns:a16="http://schemas.microsoft.com/office/drawing/2014/main" id="{35CC8B47-680D-97A1-BD35-6C8A5E1713DD}"/>
                  </a:ext>
                </a:extLst>
              </p14:cNvPr>
              <p14:cNvContentPartPr/>
              <p14:nvPr/>
            </p14:nvContentPartPr>
            <p14:xfrm>
              <a:off x="1320608" y="692025"/>
              <a:ext cx="457200" cy="23400"/>
            </p14:xfrm>
          </p:contentPart>
        </mc:Choice>
        <mc:Fallback>
          <p:pic>
            <p:nvPicPr>
              <p:cNvPr id="12" name="Ink 11">
                <a:extLst>
                  <a:ext uri="{FF2B5EF4-FFF2-40B4-BE49-F238E27FC236}">
                    <a16:creationId xmlns:a16="http://schemas.microsoft.com/office/drawing/2014/main" xmlns="" xmlns:p14="http://schemas.microsoft.com/office/powerpoint/2010/main" id="{35CC8B47-680D-97A1-BD35-6C8A5E1713DD}"/>
                  </a:ext>
                </a:extLst>
              </p:cNvPr>
              <p:cNvPicPr/>
              <p:nvPr/>
            </p:nvPicPr>
            <p:blipFill>
              <a:blip r:embed="rId13"/>
              <a:stretch>
                <a:fillRect/>
              </a:stretch>
            </p:blipFill>
            <p:spPr>
              <a:xfrm>
                <a:off x="1311608" y="683025"/>
                <a:ext cx="474840" cy="41040"/>
              </a:xfrm>
              <a:prstGeom prst="rect">
                <a:avLst/>
              </a:prstGeom>
            </p:spPr>
          </p:pic>
        </mc:Fallback>
      </mc:AlternateContent>
      <p:sp>
        <p:nvSpPr>
          <p:cNvPr id="8" name="TextBox 7">
            <a:extLst>
              <a:ext uri="{FF2B5EF4-FFF2-40B4-BE49-F238E27FC236}">
                <a16:creationId xmlns:a16="http://schemas.microsoft.com/office/drawing/2014/main" xmlns="" id="{BAA74852-AA07-DBFB-3800-07ACB04420DC}"/>
              </a:ext>
            </a:extLst>
          </p:cNvPr>
          <p:cNvSpPr txBox="1"/>
          <p:nvPr/>
        </p:nvSpPr>
        <p:spPr>
          <a:xfrm>
            <a:off x="3524997" y="4194165"/>
            <a:ext cx="1785748" cy="52322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Fig</a:t>
            </a:r>
            <a:r>
              <a:rPr lang="en-US" b="1" dirty="0" smtClean="0">
                <a:latin typeface="Times New Roman" panose="02020603050405020304" pitchFamily="18" charset="0"/>
                <a:cs typeface="Times New Roman" panose="02020603050405020304" pitchFamily="18" charset="0"/>
              </a:rPr>
              <a:t>. Accuracy of fingerprint sensor</a:t>
            </a:r>
            <a:endParaRPr lang="en-IN" b="1" dirty="0">
              <a:latin typeface="Times New Roman" panose="02020603050405020304" pitchFamily="18" charset="0"/>
              <a:cs typeface="Times New Roman" panose="02020603050405020304" pitchFamily="18" charset="0"/>
            </a:endParaRPr>
          </a:p>
        </p:txBody>
      </p:sp>
      <p:grpSp>
        <p:nvGrpSpPr>
          <p:cNvPr id="1026" name="Group 2"/>
          <p:cNvGrpSpPr>
            <a:grpSpLocks/>
          </p:cNvGrpSpPr>
          <p:nvPr/>
        </p:nvGrpSpPr>
        <p:grpSpPr bwMode="auto">
          <a:xfrm>
            <a:off x="1632735" y="814870"/>
            <a:ext cx="5245100" cy="3035300"/>
            <a:chOff x="828" y="253"/>
            <a:chExt cx="4673" cy="2814"/>
          </a:xfrm>
        </p:grpSpPr>
        <p:pic>
          <p:nvPicPr>
            <p:cNvPr id="1027" name="Picture 3"/>
            <p:cNvPicPr>
              <a:picLocks noChangeAspect="1" noChangeArrowheads="1"/>
            </p:cNvPicPr>
            <p:nvPr/>
          </p:nvPicPr>
          <p:blipFill>
            <a:blip r:embed="rId14"/>
            <a:srcRect/>
            <a:stretch>
              <a:fillRect/>
            </a:stretch>
          </p:blipFill>
          <p:spPr bwMode="auto">
            <a:xfrm>
              <a:off x="828" y="252"/>
              <a:ext cx="4673" cy="8"/>
            </a:xfrm>
            <a:prstGeom prst="rect">
              <a:avLst/>
            </a:prstGeom>
            <a:noFill/>
          </p:spPr>
        </p:pic>
        <p:pic>
          <p:nvPicPr>
            <p:cNvPr id="1028" name="Picture 4"/>
            <p:cNvPicPr>
              <a:picLocks noChangeAspect="1" noChangeArrowheads="1"/>
            </p:cNvPicPr>
            <p:nvPr/>
          </p:nvPicPr>
          <p:blipFill>
            <a:blip r:embed="rId15"/>
            <a:srcRect/>
            <a:stretch>
              <a:fillRect/>
            </a:stretch>
          </p:blipFill>
          <p:spPr bwMode="auto">
            <a:xfrm>
              <a:off x="828" y="259"/>
              <a:ext cx="4673" cy="2794"/>
            </a:xfrm>
            <a:prstGeom prst="rect">
              <a:avLst/>
            </a:prstGeom>
            <a:noFill/>
          </p:spPr>
        </p:pic>
        <p:pic>
          <p:nvPicPr>
            <p:cNvPr id="1029" name="Picture 5"/>
            <p:cNvPicPr>
              <a:picLocks noChangeAspect="1" noChangeArrowheads="1"/>
            </p:cNvPicPr>
            <p:nvPr/>
          </p:nvPicPr>
          <p:blipFill>
            <a:blip r:embed="rId16"/>
            <a:srcRect/>
            <a:stretch>
              <a:fillRect/>
            </a:stretch>
          </p:blipFill>
          <p:spPr bwMode="auto">
            <a:xfrm>
              <a:off x="828" y="3053"/>
              <a:ext cx="4673" cy="13"/>
            </a:xfrm>
            <a:prstGeom prst="rect">
              <a:avLst/>
            </a:prstGeom>
            <a:noFill/>
          </p:spPr>
        </p:pic>
      </p:grpSp>
    </p:spTree>
    <p:extLst>
      <p:ext uri="{BB962C8B-B14F-4D97-AF65-F5344CB8AC3E}">
        <p14:creationId xmlns:p14="http://schemas.microsoft.com/office/powerpoint/2010/main" xmlns="" val="3539284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52409"/>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smtClean="0">
                <a:solidFill>
                  <a:schemeClr val="bg1"/>
                </a:solidFill>
                <a:latin typeface="+mj-lt"/>
              </a:rPr>
              <a:t>Fingerprint Accuracy</a:t>
            </a:r>
            <a:endParaRPr lang="en-US" sz="2400" b="1" dirty="0">
              <a:solidFill>
                <a:schemeClr val="bg1"/>
              </a:solidFill>
              <a:latin typeface="+mj-lt"/>
            </a:endParaRP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mc:AlternateContent xmlns:mc="http://schemas.openxmlformats.org/markup-compatibility/2006">
        <mc:Choice xmlns:p14="http://schemas.microsoft.com/office/powerpoint/2010/main" xmlns="" Requires="p14">
          <p:contentPart p14:bwMode="auto" r:id="rId6">
            <p14:nvContentPartPr>
              <p14:cNvPr id="10" name="Ink 9">
                <a:extLst>
                  <a:ext uri="{FF2B5EF4-FFF2-40B4-BE49-F238E27FC236}">
                    <a16:creationId xmlns:a16="http://schemas.microsoft.com/office/drawing/2014/main" id="{80181698-5A30-E452-C3A6-502D4AB10FD0}"/>
                  </a:ext>
                </a:extLst>
              </p14:cNvPr>
              <p14:cNvContentPartPr/>
              <p14:nvPr/>
            </p14:nvContentPartPr>
            <p14:xfrm>
              <a:off x="915608" y="647025"/>
              <a:ext cx="837000" cy="96480"/>
            </p14:xfrm>
          </p:contentPart>
        </mc:Choice>
        <mc:Fallback>
          <p:pic>
            <p:nvPicPr>
              <p:cNvPr id="10" name="Ink 9">
                <a:extLst>
                  <a:ext uri="{FF2B5EF4-FFF2-40B4-BE49-F238E27FC236}">
                    <a16:creationId xmlns:a16="http://schemas.microsoft.com/office/drawing/2014/main" xmlns="" xmlns:p14="http://schemas.microsoft.com/office/powerpoint/2010/main" id="{80181698-5A30-E452-C3A6-502D4AB10FD0}"/>
                  </a:ext>
                </a:extLst>
              </p:cNvPr>
              <p:cNvPicPr/>
              <p:nvPr/>
            </p:nvPicPr>
            <p:blipFill>
              <a:blip r:embed="rId7"/>
              <a:stretch>
                <a:fillRect/>
              </a:stretch>
            </p:blipFill>
            <p:spPr>
              <a:xfrm>
                <a:off x="911288" y="642705"/>
                <a:ext cx="845640" cy="105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1" name="Ink 10">
                <a:extLst>
                  <a:ext uri="{FF2B5EF4-FFF2-40B4-BE49-F238E27FC236}">
                    <a16:creationId xmlns:a16="http://schemas.microsoft.com/office/drawing/2014/main" id="{CE95D16F-E56C-4036-8D53-BE45615A1B63}"/>
                  </a:ext>
                </a:extLst>
              </p14:cNvPr>
              <p14:cNvContentPartPr/>
              <p14:nvPr/>
            </p14:nvContentPartPr>
            <p14:xfrm>
              <a:off x="919928" y="633345"/>
              <a:ext cx="1225440" cy="90720"/>
            </p14:xfrm>
          </p:contentPart>
        </mc:Choice>
        <mc:Fallback>
          <p:pic>
            <p:nvPicPr>
              <p:cNvPr id="11" name="Ink 10">
                <a:extLst>
                  <a:ext uri="{FF2B5EF4-FFF2-40B4-BE49-F238E27FC236}">
                    <a16:creationId xmlns:a16="http://schemas.microsoft.com/office/drawing/2014/main" xmlns="" xmlns:p14="http://schemas.microsoft.com/office/powerpoint/2010/main" id="{CE95D16F-E56C-4036-8D53-BE45615A1B63}"/>
                  </a:ext>
                </a:extLst>
              </p:cNvPr>
              <p:cNvPicPr/>
              <p:nvPr/>
            </p:nvPicPr>
            <p:blipFill>
              <a:blip r:embed="rId11"/>
              <a:stretch>
                <a:fillRect/>
              </a:stretch>
            </p:blipFill>
            <p:spPr>
              <a:xfrm>
                <a:off x="910928" y="624345"/>
                <a:ext cx="1243080" cy="108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2" name="Ink 11">
                <a:extLst>
                  <a:ext uri="{FF2B5EF4-FFF2-40B4-BE49-F238E27FC236}">
                    <a16:creationId xmlns:a16="http://schemas.microsoft.com/office/drawing/2014/main" id="{35CC8B47-680D-97A1-BD35-6C8A5E1713DD}"/>
                  </a:ext>
                </a:extLst>
              </p14:cNvPr>
              <p14:cNvContentPartPr/>
              <p14:nvPr/>
            </p14:nvContentPartPr>
            <p14:xfrm>
              <a:off x="1320608" y="692025"/>
              <a:ext cx="457200" cy="23400"/>
            </p14:xfrm>
          </p:contentPart>
        </mc:Choice>
        <mc:Fallback>
          <p:pic>
            <p:nvPicPr>
              <p:cNvPr id="12" name="Ink 11">
                <a:extLst>
                  <a:ext uri="{FF2B5EF4-FFF2-40B4-BE49-F238E27FC236}">
                    <a16:creationId xmlns:a16="http://schemas.microsoft.com/office/drawing/2014/main" xmlns="" xmlns:p14="http://schemas.microsoft.com/office/powerpoint/2010/main" id="{35CC8B47-680D-97A1-BD35-6C8A5E1713DD}"/>
                  </a:ext>
                </a:extLst>
              </p:cNvPr>
              <p:cNvPicPr/>
              <p:nvPr/>
            </p:nvPicPr>
            <p:blipFill>
              <a:blip r:embed="rId13"/>
              <a:stretch>
                <a:fillRect/>
              </a:stretch>
            </p:blipFill>
            <p:spPr>
              <a:xfrm>
                <a:off x="1311608" y="683025"/>
                <a:ext cx="474840" cy="41040"/>
              </a:xfrm>
              <a:prstGeom prst="rect">
                <a:avLst/>
              </a:prstGeom>
            </p:spPr>
          </p:pic>
        </mc:Fallback>
      </mc:AlternateContent>
      <p:graphicFrame>
        <p:nvGraphicFramePr>
          <p:cNvPr id="15" name="Table 14"/>
          <p:cNvGraphicFramePr>
            <a:graphicFrameLocks noGrp="1"/>
          </p:cNvGraphicFramePr>
          <p:nvPr/>
        </p:nvGraphicFramePr>
        <p:xfrm>
          <a:off x="2558266" y="585629"/>
          <a:ext cx="3647327" cy="2598331"/>
        </p:xfrm>
        <a:graphic>
          <a:graphicData uri="http://schemas.openxmlformats.org/drawingml/2006/table">
            <a:tbl>
              <a:tblPr/>
              <a:tblGrid>
                <a:gridCol w="1210421"/>
                <a:gridCol w="1215085"/>
                <a:gridCol w="1221821"/>
              </a:tblGrid>
              <a:tr h="292813">
                <a:tc>
                  <a:txBody>
                    <a:bodyPr/>
                    <a:lstStyle/>
                    <a:p>
                      <a:pPr marL="0" marR="26035" algn="just">
                        <a:lnSpc>
                          <a:spcPct val="150000"/>
                        </a:lnSpc>
                        <a:spcBef>
                          <a:spcPts val="400"/>
                        </a:spcBef>
                        <a:spcAft>
                          <a:spcPts val="0"/>
                        </a:spcAft>
                      </a:pPr>
                      <a:r>
                        <a:rPr lang="en-US" sz="1200" dirty="0">
                          <a:latin typeface="Times New Roman"/>
                          <a:ea typeface="Times New Roman"/>
                          <a:cs typeface="Times New Roman"/>
                        </a:rPr>
                        <a:t>Test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Digital 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Matching Percentage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813">
                <a:tc>
                  <a:txBody>
                    <a:bodyPr/>
                    <a:lstStyle/>
                    <a:p>
                      <a:pPr marL="0" marR="26035" algn="just">
                        <a:lnSpc>
                          <a:spcPct val="150000"/>
                        </a:lnSpc>
                        <a:spcBef>
                          <a:spcPts val="400"/>
                        </a:spcBef>
                        <a:spcAft>
                          <a:spcPts val="0"/>
                        </a:spcAft>
                      </a:pPr>
                      <a:r>
                        <a:rPr lang="en-US" sz="1200">
                          <a:latin typeface="Times New Roman"/>
                          <a:ea typeface="Times New Roman"/>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245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813">
                <a:tc>
                  <a:txBody>
                    <a:bodyPr/>
                    <a:lstStyle/>
                    <a:p>
                      <a:pPr marL="0" marR="26035" algn="just">
                        <a:lnSpc>
                          <a:spcPct val="150000"/>
                        </a:lnSpc>
                        <a:spcBef>
                          <a:spcPts val="400"/>
                        </a:spcBef>
                        <a:spcAft>
                          <a:spcPts val="0"/>
                        </a:spcAft>
                      </a:pPr>
                      <a:r>
                        <a:rPr lang="en-US" sz="1200">
                          <a:latin typeface="Times New Roman"/>
                          <a:ea typeface="Times New Roman"/>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135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813">
                <a:tc>
                  <a:txBody>
                    <a:bodyPr/>
                    <a:lstStyle/>
                    <a:p>
                      <a:pPr marL="0" marR="26035" algn="just">
                        <a:lnSpc>
                          <a:spcPct val="150000"/>
                        </a:lnSpc>
                        <a:spcBef>
                          <a:spcPts val="400"/>
                        </a:spcBef>
                        <a:spcAft>
                          <a:spcPts val="0"/>
                        </a:spcAft>
                      </a:pPr>
                      <a:r>
                        <a:rPr lang="en-US" sz="1200">
                          <a:latin typeface="Times New Roman"/>
                          <a:ea typeface="Times New Roman"/>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189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813">
                <a:tc>
                  <a:txBody>
                    <a:bodyPr/>
                    <a:lstStyle/>
                    <a:p>
                      <a:pPr marL="0" marR="26035" algn="just">
                        <a:lnSpc>
                          <a:spcPct val="150000"/>
                        </a:lnSpc>
                        <a:spcBef>
                          <a:spcPts val="400"/>
                        </a:spcBef>
                        <a:spcAft>
                          <a:spcPts val="0"/>
                        </a:spcAft>
                      </a:pPr>
                      <a:r>
                        <a:rPr lang="en-US" sz="1200">
                          <a:latin typeface="Times New Roman"/>
                          <a:ea typeface="Times New Roman"/>
                          <a:cs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375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813">
                <a:tc>
                  <a:txBody>
                    <a:bodyPr/>
                    <a:lstStyle/>
                    <a:p>
                      <a:pPr marL="0" marR="26035" algn="just">
                        <a:lnSpc>
                          <a:spcPct val="150000"/>
                        </a:lnSpc>
                        <a:spcBef>
                          <a:spcPts val="400"/>
                        </a:spcBef>
                        <a:spcAft>
                          <a:spcPts val="0"/>
                        </a:spcAft>
                      </a:pPr>
                      <a:r>
                        <a:rPr lang="en-US" sz="1200">
                          <a:latin typeface="Times New Roman"/>
                          <a:ea typeface="Times New Roman"/>
                          <a:cs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287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813">
                <a:tc>
                  <a:txBody>
                    <a:bodyPr/>
                    <a:lstStyle/>
                    <a:p>
                      <a:pPr marL="0" marR="26035" algn="just">
                        <a:lnSpc>
                          <a:spcPct val="150000"/>
                        </a:lnSpc>
                        <a:spcBef>
                          <a:spcPts val="400"/>
                        </a:spcBef>
                        <a:spcAft>
                          <a:spcPts val="0"/>
                        </a:spcAft>
                      </a:pPr>
                      <a:r>
                        <a:rPr lang="en-US" sz="1200">
                          <a:latin typeface="Times New Roman"/>
                          <a:ea typeface="Times New Roman"/>
                          <a:cs typeface="Times New Roman"/>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332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dirty="0">
                          <a:latin typeface="Times New Roman"/>
                          <a:ea typeface="Times New Roman"/>
                          <a:cs typeface="Times New Roman"/>
                        </a:rPr>
                        <a:t>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813">
                <a:tc>
                  <a:txBody>
                    <a:bodyPr/>
                    <a:lstStyle/>
                    <a:p>
                      <a:pPr marL="0" marR="26035" algn="just">
                        <a:lnSpc>
                          <a:spcPct val="150000"/>
                        </a:lnSpc>
                        <a:spcBef>
                          <a:spcPts val="400"/>
                        </a:spcBef>
                        <a:spcAft>
                          <a:spcPts val="0"/>
                        </a:spcAft>
                      </a:pPr>
                      <a:r>
                        <a:rPr lang="en-US" sz="1200">
                          <a:latin typeface="Times New Roman"/>
                          <a:ea typeface="Times New Roman"/>
                          <a:cs typeface="Times New Roman"/>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a:latin typeface="Times New Roman"/>
                          <a:ea typeface="Times New Roman"/>
                          <a:cs typeface="Times New Roman"/>
                        </a:rPr>
                        <a:t>260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6035" algn="just">
                        <a:lnSpc>
                          <a:spcPct val="150000"/>
                        </a:lnSpc>
                        <a:spcBef>
                          <a:spcPts val="400"/>
                        </a:spcBef>
                        <a:spcAft>
                          <a:spcPts val="0"/>
                        </a:spcAft>
                      </a:pPr>
                      <a:r>
                        <a:rPr lang="en-US" sz="1200" dirty="0">
                          <a:latin typeface="Times New Roman"/>
                          <a:ea typeface="Times New Roman"/>
                          <a:cs typeface="Times New Roman"/>
                        </a:rPr>
                        <a:t>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6" name="TextBox 15"/>
          <p:cNvSpPr txBox="1"/>
          <p:nvPr/>
        </p:nvSpPr>
        <p:spPr>
          <a:xfrm>
            <a:off x="2332234" y="3184989"/>
            <a:ext cx="4510355" cy="307777"/>
          </a:xfrm>
          <a:prstGeom prst="rect">
            <a:avLst/>
          </a:prstGeom>
          <a:noFill/>
        </p:spPr>
        <p:txBody>
          <a:bodyPr wrap="square" rtlCol="0">
            <a:spAutoFit/>
          </a:bodyPr>
          <a:lstStyle/>
          <a:p>
            <a:r>
              <a:rPr lang="en-US" dirty="0" smtClean="0"/>
              <a:t>Table 1.  Fingerprint sensor Matching Percentage</a:t>
            </a:r>
            <a:endParaRPr lang="en-US" dirty="0"/>
          </a:p>
        </p:txBody>
      </p:sp>
      <p:sp>
        <p:nvSpPr>
          <p:cNvPr id="17" name="TextBox 16"/>
          <p:cNvSpPr txBox="1"/>
          <p:nvPr/>
        </p:nvSpPr>
        <p:spPr>
          <a:xfrm>
            <a:off x="883579" y="3462392"/>
            <a:ext cx="7438488" cy="1815882"/>
          </a:xfrm>
          <a:prstGeom prst="rect">
            <a:avLst/>
          </a:prstGeom>
          <a:noFill/>
        </p:spPr>
        <p:txBody>
          <a:bodyPr wrap="square" rtlCol="0">
            <a:spAutoFit/>
          </a:bodyPr>
          <a:lstStyle/>
          <a:p>
            <a:pPr algn="just">
              <a:buFont typeface="Arial" pitchFamily="34" charset="0"/>
              <a:buChar char="•"/>
            </a:pPr>
            <a:r>
              <a:rPr lang="en-US" dirty="0" smtClean="0"/>
              <a:t>The "Digital Value" typically represents the output of the fingerprint sensor. It's a numerical value that corresponds to the characteristics of the fingerprint being scanned. This value is obtained directly from the sensor during testing.</a:t>
            </a:r>
          </a:p>
          <a:p>
            <a:pPr algn="just">
              <a:buFont typeface="Arial" pitchFamily="34" charset="0"/>
              <a:buChar char="•"/>
            </a:pPr>
            <a:r>
              <a:rPr lang="en-US" dirty="0" smtClean="0"/>
              <a:t>The "Matching Percentage" indicates the similarity between the fingerprint being tested and a reference fingerprint. This percentage is calculated using an algorithm that compares the features of the scanned fingerprint with those of the reference fingerprint. The higher the percentage, the closer the match between the two fingerprints.</a:t>
            </a:r>
          </a:p>
          <a:p>
            <a:endParaRPr lang="en-US" dirty="0"/>
          </a:p>
        </p:txBody>
      </p:sp>
    </p:spTree>
    <p:extLst>
      <p:ext uri="{BB962C8B-B14F-4D97-AF65-F5344CB8AC3E}">
        <p14:creationId xmlns:p14="http://schemas.microsoft.com/office/powerpoint/2010/main" xmlns="" val="3539284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52409"/>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err="1" smtClean="0">
                <a:solidFill>
                  <a:schemeClr val="bg1"/>
                </a:solidFill>
                <a:latin typeface="+mj-lt"/>
              </a:rPr>
              <a:t>Gsm</a:t>
            </a:r>
            <a:r>
              <a:rPr lang="en-US" sz="2400" b="1" dirty="0" smtClean="0">
                <a:solidFill>
                  <a:schemeClr val="bg1"/>
                </a:solidFill>
                <a:latin typeface="+mj-lt"/>
              </a:rPr>
              <a:t> Module Accuracy</a:t>
            </a:r>
            <a:endParaRPr lang="en-US" sz="2400" b="1" dirty="0">
              <a:solidFill>
                <a:schemeClr val="bg1"/>
              </a:solidFill>
              <a:latin typeface="+mj-lt"/>
            </a:endParaRP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mc:AlternateContent xmlns:mc="http://schemas.openxmlformats.org/markup-compatibility/2006">
        <mc:Choice xmlns:p14="http://schemas.microsoft.com/office/powerpoint/2010/main" xmlns="" Requires="p14">
          <p:contentPart p14:bwMode="auto" r:id="rId6">
            <p14:nvContentPartPr>
              <p14:cNvPr id="10" name="Ink 9">
                <a:extLst>
                  <a:ext uri="{FF2B5EF4-FFF2-40B4-BE49-F238E27FC236}">
                    <a16:creationId xmlns:a16="http://schemas.microsoft.com/office/drawing/2014/main" id="{80181698-5A30-E452-C3A6-502D4AB10FD0}"/>
                  </a:ext>
                </a:extLst>
              </p14:cNvPr>
              <p14:cNvContentPartPr/>
              <p14:nvPr/>
            </p14:nvContentPartPr>
            <p14:xfrm>
              <a:off x="915608" y="647025"/>
              <a:ext cx="837000" cy="96480"/>
            </p14:xfrm>
          </p:contentPart>
        </mc:Choice>
        <mc:Fallback>
          <p:pic>
            <p:nvPicPr>
              <p:cNvPr id="10" name="Ink 9">
                <a:extLst>
                  <a:ext uri="{FF2B5EF4-FFF2-40B4-BE49-F238E27FC236}">
                    <a16:creationId xmlns:a16="http://schemas.microsoft.com/office/drawing/2014/main" xmlns="" xmlns:p14="http://schemas.microsoft.com/office/powerpoint/2010/main" id="{80181698-5A30-E452-C3A6-502D4AB10FD0}"/>
                  </a:ext>
                </a:extLst>
              </p:cNvPr>
              <p:cNvPicPr/>
              <p:nvPr/>
            </p:nvPicPr>
            <p:blipFill>
              <a:blip r:embed="rId7"/>
              <a:stretch>
                <a:fillRect/>
              </a:stretch>
            </p:blipFill>
            <p:spPr>
              <a:xfrm>
                <a:off x="911288" y="642705"/>
                <a:ext cx="845640" cy="105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1" name="Ink 10">
                <a:extLst>
                  <a:ext uri="{FF2B5EF4-FFF2-40B4-BE49-F238E27FC236}">
                    <a16:creationId xmlns:a16="http://schemas.microsoft.com/office/drawing/2014/main" id="{CE95D16F-E56C-4036-8D53-BE45615A1B63}"/>
                  </a:ext>
                </a:extLst>
              </p14:cNvPr>
              <p14:cNvContentPartPr/>
              <p14:nvPr/>
            </p14:nvContentPartPr>
            <p14:xfrm>
              <a:off x="919928" y="633345"/>
              <a:ext cx="1225440" cy="90720"/>
            </p14:xfrm>
          </p:contentPart>
        </mc:Choice>
        <mc:Fallback>
          <p:pic>
            <p:nvPicPr>
              <p:cNvPr id="11" name="Ink 10">
                <a:extLst>
                  <a:ext uri="{FF2B5EF4-FFF2-40B4-BE49-F238E27FC236}">
                    <a16:creationId xmlns:a16="http://schemas.microsoft.com/office/drawing/2014/main" xmlns="" xmlns:p14="http://schemas.microsoft.com/office/powerpoint/2010/main" id="{CE95D16F-E56C-4036-8D53-BE45615A1B63}"/>
                  </a:ext>
                </a:extLst>
              </p:cNvPr>
              <p:cNvPicPr/>
              <p:nvPr/>
            </p:nvPicPr>
            <p:blipFill>
              <a:blip r:embed="rId11"/>
              <a:stretch>
                <a:fillRect/>
              </a:stretch>
            </p:blipFill>
            <p:spPr>
              <a:xfrm>
                <a:off x="910928" y="624345"/>
                <a:ext cx="1243080" cy="108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2" name="Ink 11">
                <a:extLst>
                  <a:ext uri="{FF2B5EF4-FFF2-40B4-BE49-F238E27FC236}">
                    <a16:creationId xmlns:a16="http://schemas.microsoft.com/office/drawing/2014/main" id="{35CC8B47-680D-97A1-BD35-6C8A5E1713DD}"/>
                  </a:ext>
                </a:extLst>
              </p14:cNvPr>
              <p14:cNvContentPartPr/>
              <p14:nvPr/>
            </p14:nvContentPartPr>
            <p14:xfrm>
              <a:off x="1320608" y="692025"/>
              <a:ext cx="457200" cy="23400"/>
            </p14:xfrm>
          </p:contentPart>
        </mc:Choice>
        <mc:Fallback>
          <p:pic>
            <p:nvPicPr>
              <p:cNvPr id="12" name="Ink 11">
                <a:extLst>
                  <a:ext uri="{FF2B5EF4-FFF2-40B4-BE49-F238E27FC236}">
                    <a16:creationId xmlns:a16="http://schemas.microsoft.com/office/drawing/2014/main" xmlns="" xmlns:p14="http://schemas.microsoft.com/office/powerpoint/2010/main" id="{35CC8B47-680D-97A1-BD35-6C8A5E1713DD}"/>
                  </a:ext>
                </a:extLst>
              </p:cNvPr>
              <p:cNvPicPr/>
              <p:nvPr/>
            </p:nvPicPr>
            <p:blipFill>
              <a:blip r:embed="rId13"/>
              <a:stretch>
                <a:fillRect/>
              </a:stretch>
            </p:blipFill>
            <p:spPr>
              <a:xfrm>
                <a:off x="1311608" y="683025"/>
                <a:ext cx="474840" cy="41040"/>
              </a:xfrm>
              <a:prstGeom prst="rect">
                <a:avLst/>
              </a:prstGeom>
            </p:spPr>
          </p:pic>
        </mc:Fallback>
      </mc:AlternateContent>
      <p:sp>
        <p:nvSpPr>
          <p:cNvPr id="8" name="TextBox 7">
            <a:extLst>
              <a:ext uri="{FF2B5EF4-FFF2-40B4-BE49-F238E27FC236}">
                <a16:creationId xmlns:a16="http://schemas.microsoft.com/office/drawing/2014/main" xmlns="" id="{BAA74852-AA07-DBFB-3800-07ACB04420DC}"/>
              </a:ext>
            </a:extLst>
          </p:cNvPr>
          <p:cNvSpPr txBox="1"/>
          <p:nvPr/>
        </p:nvSpPr>
        <p:spPr>
          <a:xfrm>
            <a:off x="3381159" y="3957860"/>
            <a:ext cx="2824432" cy="30777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Fig</a:t>
            </a:r>
            <a:r>
              <a:rPr lang="en-US" b="1" dirty="0" smtClean="0">
                <a:latin typeface="Times New Roman" panose="02020603050405020304" pitchFamily="18" charset="0"/>
                <a:cs typeface="Times New Roman" panose="02020603050405020304" pitchFamily="18" charset="0"/>
              </a:rPr>
              <a:t>. Accuracy of </a:t>
            </a:r>
            <a:r>
              <a:rPr lang="en-US" b="1" dirty="0" err="1" smtClean="0">
                <a:latin typeface="Times New Roman" panose="02020603050405020304" pitchFamily="18" charset="0"/>
                <a:cs typeface="Times New Roman" panose="02020603050405020304" pitchFamily="18" charset="0"/>
              </a:rPr>
              <a:t>Gsm</a:t>
            </a:r>
            <a:r>
              <a:rPr lang="en-US" b="1" dirty="0" smtClean="0">
                <a:latin typeface="Times New Roman" panose="02020603050405020304" pitchFamily="18" charset="0"/>
                <a:cs typeface="Times New Roman" panose="02020603050405020304" pitchFamily="18" charset="0"/>
              </a:rPr>
              <a:t> Module</a:t>
            </a:r>
            <a:endParaRPr lang="en-IN" b="1" dirty="0">
              <a:latin typeface="Times New Roman" panose="02020603050405020304" pitchFamily="18" charset="0"/>
              <a:cs typeface="Times New Roman" panose="02020603050405020304" pitchFamily="18" charset="0"/>
            </a:endParaRPr>
          </a:p>
        </p:txBody>
      </p:sp>
      <p:pic>
        <p:nvPicPr>
          <p:cNvPr id="15" name="image82.png"/>
          <p:cNvPicPr/>
          <p:nvPr/>
        </p:nvPicPr>
        <p:blipFill>
          <a:blip r:embed="rId14"/>
          <a:srcRect/>
          <a:stretch>
            <a:fillRect/>
          </a:stretch>
        </p:blipFill>
        <p:spPr bwMode="auto">
          <a:xfrm>
            <a:off x="1469205" y="791111"/>
            <a:ext cx="5537770" cy="2928134"/>
          </a:xfrm>
          <a:prstGeom prst="rect">
            <a:avLst/>
          </a:prstGeom>
          <a:noFill/>
          <a:ln w="9525">
            <a:noFill/>
            <a:miter lim="800000"/>
            <a:headEnd/>
            <a:tailEnd/>
          </a:ln>
        </p:spPr>
      </p:pic>
    </p:spTree>
    <p:extLst>
      <p:ext uri="{BB962C8B-B14F-4D97-AF65-F5344CB8AC3E}">
        <p14:creationId xmlns:p14="http://schemas.microsoft.com/office/powerpoint/2010/main" xmlns="" val="353928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a16="http://schemas.microsoft.com/office/drawing/2014/main" xmlns=""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a16="http://schemas.microsoft.com/office/drawing/2014/main" xmlns="" id="{EC4857F8-7AC7-4FBC-BC7A-6FED8A4FF1F6}"/>
              </a:ext>
            </a:extLst>
          </p:cNvPr>
          <p:cNvSpPr txBox="1">
            <a:spLocks/>
          </p:cNvSpPr>
          <p:nvPr/>
        </p:nvSpPr>
        <p:spPr>
          <a:xfrm>
            <a:off x="-1" y="52409"/>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err="1" smtClean="0">
                <a:solidFill>
                  <a:schemeClr val="bg1"/>
                </a:solidFill>
                <a:latin typeface="+mj-lt"/>
              </a:rPr>
              <a:t>Gsm</a:t>
            </a:r>
            <a:r>
              <a:rPr lang="en-US" sz="2400" b="1" dirty="0" smtClean="0">
                <a:solidFill>
                  <a:schemeClr val="bg1"/>
                </a:solidFill>
                <a:latin typeface="+mj-lt"/>
              </a:rPr>
              <a:t> Module Accuracy</a:t>
            </a:r>
            <a:endParaRPr lang="en-US" sz="2400" b="1" dirty="0">
              <a:solidFill>
                <a:schemeClr val="bg1"/>
              </a:solidFill>
              <a:latin typeface="+mj-lt"/>
            </a:endParaRPr>
          </a:p>
        </p:txBody>
      </p:sp>
      <p:pic>
        <p:nvPicPr>
          <p:cNvPr id="5" name="Picture 4">
            <a:extLst>
              <a:ext uri="{FF2B5EF4-FFF2-40B4-BE49-F238E27FC236}">
                <a16:creationId xmlns:a16="http://schemas.microsoft.com/office/drawing/2014/main" xmlns=""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mc:AlternateContent xmlns:mc="http://schemas.openxmlformats.org/markup-compatibility/2006">
        <mc:Choice xmlns:p14="http://schemas.microsoft.com/office/powerpoint/2010/main" xmlns="" Requires="p14">
          <p:contentPart p14:bwMode="auto" r:id="rId6">
            <p14:nvContentPartPr>
              <p14:cNvPr id="10" name="Ink 9">
                <a:extLst>
                  <a:ext uri="{FF2B5EF4-FFF2-40B4-BE49-F238E27FC236}">
                    <a16:creationId xmlns:a16="http://schemas.microsoft.com/office/drawing/2014/main" id="{80181698-5A30-E452-C3A6-502D4AB10FD0}"/>
                  </a:ext>
                </a:extLst>
              </p14:cNvPr>
              <p14:cNvContentPartPr/>
              <p14:nvPr/>
            </p14:nvContentPartPr>
            <p14:xfrm>
              <a:off x="915608" y="647025"/>
              <a:ext cx="837000" cy="96480"/>
            </p14:xfrm>
          </p:contentPart>
        </mc:Choice>
        <mc:Fallback>
          <p:pic>
            <p:nvPicPr>
              <p:cNvPr id="10" name="Ink 9">
                <a:extLst>
                  <a:ext uri="{FF2B5EF4-FFF2-40B4-BE49-F238E27FC236}">
                    <a16:creationId xmlns:a16="http://schemas.microsoft.com/office/drawing/2014/main" xmlns="" xmlns:p14="http://schemas.microsoft.com/office/powerpoint/2010/main" id="{80181698-5A30-E452-C3A6-502D4AB10FD0}"/>
                  </a:ext>
                </a:extLst>
              </p:cNvPr>
              <p:cNvPicPr/>
              <p:nvPr/>
            </p:nvPicPr>
            <p:blipFill>
              <a:blip r:embed="rId7"/>
              <a:stretch>
                <a:fillRect/>
              </a:stretch>
            </p:blipFill>
            <p:spPr>
              <a:xfrm>
                <a:off x="911288" y="642705"/>
                <a:ext cx="845640" cy="105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1" name="Ink 10">
                <a:extLst>
                  <a:ext uri="{FF2B5EF4-FFF2-40B4-BE49-F238E27FC236}">
                    <a16:creationId xmlns:a16="http://schemas.microsoft.com/office/drawing/2014/main" id="{CE95D16F-E56C-4036-8D53-BE45615A1B63}"/>
                  </a:ext>
                </a:extLst>
              </p14:cNvPr>
              <p14:cNvContentPartPr/>
              <p14:nvPr/>
            </p14:nvContentPartPr>
            <p14:xfrm>
              <a:off x="919928" y="633345"/>
              <a:ext cx="1225440" cy="90720"/>
            </p14:xfrm>
          </p:contentPart>
        </mc:Choice>
        <mc:Fallback>
          <p:pic>
            <p:nvPicPr>
              <p:cNvPr id="11" name="Ink 10">
                <a:extLst>
                  <a:ext uri="{FF2B5EF4-FFF2-40B4-BE49-F238E27FC236}">
                    <a16:creationId xmlns:a16="http://schemas.microsoft.com/office/drawing/2014/main" xmlns="" xmlns:p14="http://schemas.microsoft.com/office/powerpoint/2010/main" id="{CE95D16F-E56C-4036-8D53-BE45615A1B63}"/>
                  </a:ext>
                </a:extLst>
              </p:cNvPr>
              <p:cNvPicPr/>
              <p:nvPr/>
            </p:nvPicPr>
            <p:blipFill>
              <a:blip r:embed="rId11"/>
              <a:stretch>
                <a:fillRect/>
              </a:stretch>
            </p:blipFill>
            <p:spPr>
              <a:xfrm>
                <a:off x="910928" y="624345"/>
                <a:ext cx="1243080" cy="108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2" name="Ink 11">
                <a:extLst>
                  <a:ext uri="{FF2B5EF4-FFF2-40B4-BE49-F238E27FC236}">
                    <a16:creationId xmlns:a16="http://schemas.microsoft.com/office/drawing/2014/main" id="{35CC8B47-680D-97A1-BD35-6C8A5E1713DD}"/>
                  </a:ext>
                </a:extLst>
              </p14:cNvPr>
              <p14:cNvContentPartPr/>
              <p14:nvPr/>
            </p14:nvContentPartPr>
            <p14:xfrm>
              <a:off x="1320608" y="692025"/>
              <a:ext cx="457200" cy="23400"/>
            </p14:xfrm>
          </p:contentPart>
        </mc:Choice>
        <mc:Fallback>
          <p:pic>
            <p:nvPicPr>
              <p:cNvPr id="12" name="Ink 11">
                <a:extLst>
                  <a:ext uri="{FF2B5EF4-FFF2-40B4-BE49-F238E27FC236}">
                    <a16:creationId xmlns:a16="http://schemas.microsoft.com/office/drawing/2014/main" xmlns="" xmlns:p14="http://schemas.microsoft.com/office/powerpoint/2010/main" id="{35CC8B47-680D-97A1-BD35-6C8A5E1713DD}"/>
                  </a:ext>
                </a:extLst>
              </p:cNvPr>
              <p:cNvPicPr/>
              <p:nvPr/>
            </p:nvPicPr>
            <p:blipFill>
              <a:blip r:embed="rId13"/>
              <a:stretch>
                <a:fillRect/>
              </a:stretch>
            </p:blipFill>
            <p:spPr>
              <a:xfrm>
                <a:off x="1311608" y="683025"/>
                <a:ext cx="474840" cy="41040"/>
              </a:xfrm>
              <a:prstGeom prst="rect">
                <a:avLst/>
              </a:prstGeom>
            </p:spPr>
          </p:pic>
        </mc:Fallback>
      </mc:AlternateContent>
      <p:graphicFrame>
        <p:nvGraphicFramePr>
          <p:cNvPr id="14" name="Table 13"/>
          <p:cNvGraphicFramePr>
            <a:graphicFrameLocks noGrp="1"/>
          </p:cNvGraphicFramePr>
          <p:nvPr/>
        </p:nvGraphicFramePr>
        <p:xfrm>
          <a:off x="1756881" y="482885"/>
          <a:ext cx="5427323" cy="2743200"/>
        </p:xfrm>
        <a:graphic>
          <a:graphicData uri="http://schemas.openxmlformats.org/drawingml/2006/table">
            <a:tbl>
              <a:tblPr/>
              <a:tblGrid>
                <a:gridCol w="1815486"/>
                <a:gridCol w="1807368"/>
                <a:gridCol w="1804469"/>
              </a:tblGrid>
              <a:tr h="269183">
                <a:tc>
                  <a:txBody>
                    <a:bodyPr/>
                    <a:lstStyle/>
                    <a:p>
                      <a:pPr marL="0" marR="0" algn="just">
                        <a:lnSpc>
                          <a:spcPct val="150000"/>
                        </a:lnSpc>
                        <a:spcBef>
                          <a:spcPts val="0"/>
                        </a:spcBef>
                        <a:spcAft>
                          <a:spcPts val="0"/>
                        </a:spcAft>
                      </a:pPr>
                      <a:r>
                        <a:rPr lang="en-US" sz="1200" b="1" dirty="0">
                          <a:latin typeface="Times New Roman"/>
                          <a:ea typeface="Times New Roman"/>
                          <a:cs typeface="Times New Roman"/>
                        </a:rPr>
                        <a:t>Location</a:t>
                      </a: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dirty="0">
                          <a:latin typeface="Times New Roman"/>
                          <a:ea typeface="Times New Roman"/>
                          <a:cs typeface="Times New Roman"/>
                        </a:rPr>
                        <a:t>Condition</a:t>
                      </a: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Signal Strength</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183">
                <a:tc>
                  <a:txBody>
                    <a:bodyPr/>
                    <a:lstStyle/>
                    <a:p>
                      <a:pPr marL="0" marR="0" algn="just">
                        <a:lnSpc>
                          <a:spcPct val="150000"/>
                        </a:lnSpc>
                        <a:spcBef>
                          <a:spcPts val="0"/>
                        </a:spcBef>
                        <a:spcAft>
                          <a:spcPts val="0"/>
                        </a:spcAft>
                      </a:pPr>
                      <a:r>
                        <a:rPr lang="en-US" sz="1200" b="1">
                          <a:latin typeface="Times New Roman"/>
                          <a:ea typeface="Times New Roman"/>
                          <a:cs typeface="Times New Roman"/>
                        </a:rPr>
                        <a:t>Ashoknagar, Nashik</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Clear Sky</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dirty="0">
                          <a:latin typeface="Times New Roman"/>
                          <a:ea typeface="Times New Roman"/>
                          <a:cs typeface="Times New Roman"/>
                        </a:rPr>
                        <a:t>-75</a:t>
                      </a: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183">
                <a:tc>
                  <a:txBody>
                    <a:bodyPr/>
                    <a:lstStyle/>
                    <a:p>
                      <a:pPr marL="0" marR="0" algn="just">
                        <a:lnSpc>
                          <a:spcPct val="150000"/>
                        </a:lnSpc>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Indoor</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-85</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183">
                <a:tc>
                  <a:txBody>
                    <a:bodyPr/>
                    <a:lstStyle/>
                    <a:p>
                      <a:pPr marL="0" marR="0" algn="just">
                        <a:lnSpc>
                          <a:spcPct val="150000"/>
                        </a:lnSpc>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Near Window</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-80</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183">
                <a:tc>
                  <a:txBody>
                    <a:bodyPr/>
                    <a:lstStyle/>
                    <a:p>
                      <a:pPr marL="0" marR="0" algn="just">
                        <a:lnSpc>
                          <a:spcPct val="150000"/>
                        </a:lnSpc>
                        <a:spcBef>
                          <a:spcPts val="0"/>
                        </a:spcBef>
                        <a:spcAft>
                          <a:spcPts val="0"/>
                        </a:spcAft>
                      </a:pPr>
                      <a:r>
                        <a:rPr lang="en-US" sz="1200" b="1" dirty="0" err="1">
                          <a:latin typeface="Times New Roman"/>
                          <a:ea typeface="Times New Roman"/>
                          <a:cs typeface="Times New Roman"/>
                        </a:rPr>
                        <a:t>Shivajinagar</a:t>
                      </a:r>
                      <a:r>
                        <a:rPr lang="en-US" sz="1200" b="1" dirty="0">
                          <a:latin typeface="Times New Roman"/>
                          <a:ea typeface="Times New Roman"/>
                          <a:cs typeface="Times New Roman"/>
                        </a:rPr>
                        <a:t>, Nashik</a:t>
                      </a: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Clear Sky</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-80</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183">
                <a:tc>
                  <a:txBody>
                    <a:bodyPr/>
                    <a:lstStyle/>
                    <a:p>
                      <a:pPr marL="0" marR="0" algn="just">
                        <a:lnSpc>
                          <a:spcPct val="150000"/>
                        </a:lnSpc>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Indoor</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-90</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183">
                <a:tc>
                  <a:txBody>
                    <a:bodyPr/>
                    <a:lstStyle/>
                    <a:p>
                      <a:pPr marL="0" marR="0" algn="just">
                        <a:lnSpc>
                          <a:spcPct val="150000"/>
                        </a:lnSpc>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Near Window</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-85</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183">
                <a:tc>
                  <a:txBody>
                    <a:bodyPr/>
                    <a:lstStyle/>
                    <a:p>
                      <a:pPr marL="0" marR="0" algn="just">
                        <a:lnSpc>
                          <a:spcPct val="150000"/>
                        </a:lnSpc>
                        <a:spcBef>
                          <a:spcPts val="0"/>
                        </a:spcBef>
                        <a:spcAft>
                          <a:spcPts val="0"/>
                        </a:spcAft>
                      </a:pPr>
                      <a:r>
                        <a:rPr lang="en-US" sz="1200" b="1">
                          <a:latin typeface="Times New Roman"/>
                          <a:ea typeface="Times New Roman"/>
                          <a:cs typeface="Times New Roman"/>
                        </a:rPr>
                        <a:t>Bardan Phata, Nashik</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Clear Sky</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-85</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183">
                <a:tc>
                  <a:txBody>
                    <a:bodyPr/>
                    <a:lstStyle/>
                    <a:p>
                      <a:pPr marL="0" marR="0" algn="just">
                        <a:lnSpc>
                          <a:spcPct val="150000"/>
                        </a:lnSpc>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Indoor </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-85</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183">
                <a:tc>
                  <a:txBody>
                    <a:bodyPr/>
                    <a:lstStyle/>
                    <a:p>
                      <a:pPr marL="0" marR="0" algn="just">
                        <a:lnSpc>
                          <a:spcPct val="150000"/>
                        </a:lnSpc>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Times New Roman"/>
                          <a:cs typeface="Times New Roman"/>
                        </a:rPr>
                        <a:t>Near Window</a:t>
                      </a: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dirty="0">
                          <a:latin typeface="Times New Roman"/>
                          <a:ea typeface="Times New Roman"/>
                          <a:cs typeface="Times New Roman"/>
                        </a:rPr>
                        <a:t>-95</a:t>
                      </a: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6" name="TextBox 15"/>
          <p:cNvSpPr txBox="1"/>
          <p:nvPr/>
        </p:nvSpPr>
        <p:spPr>
          <a:xfrm>
            <a:off x="3092520" y="3226087"/>
            <a:ext cx="4161034" cy="307777"/>
          </a:xfrm>
          <a:prstGeom prst="rect">
            <a:avLst/>
          </a:prstGeom>
          <a:noFill/>
        </p:spPr>
        <p:txBody>
          <a:bodyPr wrap="square" rtlCol="0">
            <a:spAutoFit/>
          </a:bodyPr>
          <a:lstStyle/>
          <a:p>
            <a:r>
              <a:rPr lang="en-US" dirty="0" smtClean="0">
                <a:latin typeface="Times New Roman"/>
                <a:ea typeface="Times New Roman"/>
              </a:rPr>
              <a:t>Table 4.2  GSM Signal Strength</a:t>
            </a:r>
            <a:endParaRPr lang="en-US" dirty="0"/>
          </a:p>
        </p:txBody>
      </p:sp>
      <p:sp>
        <p:nvSpPr>
          <p:cNvPr id="17" name="TextBox 16"/>
          <p:cNvSpPr txBox="1"/>
          <p:nvPr/>
        </p:nvSpPr>
        <p:spPr>
          <a:xfrm>
            <a:off x="934948" y="3554859"/>
            <a:ext cx="7489861" cy="1815882"/>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1. Received Signal Strength Indication (RSSI): The GSM module typically reports signal strength in terms of Received Signal Strength Indication (RSSI), measured in </a:t>
            </a:r>
            <a:r>
              <a:rPr lang="en-US" dirty="0" err="1" smtClean="0">
                <a:latin typeface="Times New Roman" pitchFamily="18" charset="0"/>
                <a:cs typeface="Times New Roman" pitchFamily="18" charset="0"/>
              </a:rPr>
              <a:t>dBm</a:t>
            </a:r>
            <a:r>
              <a:rPr lang="en-US"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2. Conversion from RSSI to </a:t>
            </a:r>
            <a:r>
              <a:rPr lang="en-US" dirty="0" err="1" smtClean="0">
                <a:latin typeface="Times New Roman" pitchFamily="18" charset="0"/>
                <a:cs typeface="Times New Roman" pitchFamily="18" charset="0"/>
              </a:rPr>
              <a:t>dBm</a:t>
            </a:r>
            <a:r>
              <a:rPr lang="en-US" dirty="0" smtClean="0">
                <a:latin typeface="Times New Roman" pitchFamily="18" charset="0"/>
                <a:cs typeface="Times New Roman" pitchFamily="18" charset="0"/>
              </a:rPr>
              <a:t>:  RSSI values are typically provided by the GSM module. These values can be directly used as </a:t>
            </a:r>
            <a:r>
              <a:rPr lang="en-US" dirty="0" err="1" smtClean="0">
                <a:latin typeface="Times New Roman" pitchFamily="18" charset="0"/>
                <a:cs typeface="Times New Roman" pitchFamily="18" charset="0"/>
              </a:rPr>
              <a:t>dBm</a:t>
            </a:r>
            <a:r>
              <a:rPr lang="en-US" dirty="0" smtClean="0">
                <a:latin typeface="Times New Roman" pitchFamily="18" charset="0"/>
                <a:cs typeface="Times New Roman" pitchFamily="18" charset="0"/>
              </a:rPr>
              <a:t>, but the conversion may differ depending on the module's specifications. In some cases, you might need to convert RSSI values to </a:t>
            </a:r>
            <a:r>
              <a:rPr lang="en-US" dirty="0" err="1" smtClean="0">
                <a:latin typeface="Times New Roman" pitchFamily="18" charset="0"/>
                <a:cs typeface="Times New Roman" pitchFamily="18" charset="0"/>
              </a:rPr>
              <a:t>dBm</a:t>
            </a:r>
            <a:r>
              <a:rPr lang="en-US" dirty="0" smtClean="0">
                <a:latin typeface="Times New Roman" pitchFamily="18" charset="0"/>
                <a:cs typeface="Times New Roman" pitchFamily="18" charset="0"/>
              </a:rPr>
              <a:t> using a specific formula provided in the module's documentation.</a:t>
            </a:r>
          </a:p>
          <a:p>
            <a:r>
              <a:rPr lang="en-US" dirty="0" smtClean="0"/>
              <a:t> </a:t>
            </a:r>
          </a:p>
          <a:p>
            <a:endParaRPr lang="en-US" dirty="0"/>
          </a:p>
        </p:txBody>
      </p:sp>
    </p:spTree>
    <p:extLst>
      <p:ext uri="{BB962C8B-B14F-4D97-AF65-F5344CB8AC3E}">
        <p14:creationId xmlns:p14="http://schemas.microsoft.com/office/powerpoint/2010/main" xmlns="" val="3539284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5"/>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935558"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300" b="1" dirty="0" smtClean="0">
                <a:solidFill>
                  <a:schemeClr val="bg1"/>
                </a:solidFill>
                <a:latin typeface="Times New Roman"/>
                <a:cs typeface="Times New Roman"/>
                <a:sym typeface="Times New Roman"/>
              </a:rPr>
              <a:t>Components Used</a:t>
            </a:r>
            <a:endParaRPr lang="en-US" sz="23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graphicFrame>
        <p:nvGraphicFramePr>
          <p:cNvPr id="8" name="Google Shape;214;p18">
            <a:extLst>
              <a:ext uri="{FF2B5EF4-FFF2-40B4-BE49-F238E27FC236}">
                <a16:creationId xmlns="" xmlns:a16="http://schemas.microsoft.com/office/drawing/2014/main" id="{1FCD92EB-3543-4835-AE3F-8E9E26D3A289}"/>
              </a:ext>
            </a:extLst>
          </p:cNvPr>
          <p:cNvGraphicFramePr/>
          <p:nvPr>
            <p:extLst>
              <p:ext uri="{D42A27DB-BD31-4B8C-83A1-F6EECF244321}">
                <p14:modId xmlns="" xmlns:p14="http://schemas.microsoft.com/office/powerpoint/2010/main" val="3303440416"/>
              </p:ext>
            </p:extLst>
          </p:nvPr>
        </p:nvGraphicFramePr>
        <p:xfrm>
          <a:off x="367989" y="640207"/>
          <a:ext cx="6818211" cy="3613846"/>
        </p:xfrm>
        <a:graphic>
          <a:graphicData uri="http://schemas.openxmlformats.org/drawingml/2006/table">
            <a:tbl>
              <a:tblPr>
                <a:noFill/>
              </a:tblPr>
              <a:tblGrid>
                <a:gridCol w="525216">
                  <a:extLst>
                    <a:ext uri="{9D8B030D-6E8A-4147-A177-3AD203B41FA5}">
                      <a16:colId xmlns="" xmlns:a16="http://schemas.microsoft.com/office/drawing/2014/main" val="20000"/>
                    </a:ext>
                  </a:extLst>
                </a:gridCol>
                <a:gridCol w="2417808">
                  <a:extLst>
                    <a:ext uri="{9D8B030D-6E8A-4147-A177-3AD203B41FA5}">
                      <a16:colId xmlns="" xmlns:a16="http://schemas.microsoft.com/office/drawing/2014/main" val="20001"/>
                    </a:ext>
                  </a:extLst>
                </a:gridCol>
                <a:gridCol w="1181383">
                  <a:extLst>
                    <a:ext uri="{9D8B030D-6E8A-4147-A177-3AD203B41FA5}">
                      <a16:colId xmlns="" xmlns:a16="http://schemas.microsoft.com/office/drawing/2014/main" val="20003"/>
                    </a:ext>
                  </a:extLst>
                </a:gridCol>
                <a:gridCol w="1182867">
                  <a:extLst>
                    <a:ext uri="{9D8B030D-6E8A-4147-A177-3AD203B41FA5}">
                      <a16:colId xmlns="" xmlns:a16="http://schemas.microsoft.com/office/drawing/2014/main" val="20004"/>
                    </a:ext>
                  </a:extLst>
                </a:gridCol>
                <a:gridCol w="1510937">
                  <a:extLst>
                    <a:ext uri="{9D8B030D-6E8A-4147-A177-3AD203B41FA5}">
                      <a16:colId xmlns="" xmlns:a16="http://schemas.microsoft.com/office/drawing/2014/main" val="20005"/>
                    </a:ext>
                  </a:extLst>
                </a:gridCol>
              </a:tblGrid>
              <a:tr h="652128">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dirty="0">
                          <a:solidFill>
                            <a:schemeClr val="dk1"/>
                          </a:solidFill>
                          <a:latin typeface="+mn-lt"/>
                          <a:ea typeface="Times New Roman"/>
                          <a:cs typeface="Times New Roman"/>
                          <a:sym typeface="Times New Roman"/>
                        </a:rPr>
                        <a:t>Sr. No.</a:t>
                      </a:r>
                      <a:endParaRPr sz="1200" dirty="0">
                        <a:latin typeface="+mn-lt"/>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strike="noStrike" cap="none" dirty="0">
                          <a:solidFill>
                            <a:schemeClr val="dk1"/>
                          </a:solidFill>
                          <a:latin typeface="+mn-lt"/>
                          <a:ea typeface="Times New Roman"/>
                          <a:cs typeface="Times New Roman"/>
                          <a:sym typeface="Times New Roman"/>
                        </a:rPr>
                        <a:t>Name of Component</a:t>
                      </a:r>
                      <a:endParaRPr sz="1200" b="1" i="0" u="none" strike="noStrike" cap="none" dirty="0">
                        <a:solidFill>
                          <a:schemeClr val="dk1"/>
                        </a:solidFill>
                        <a:latin typeface="+mn-lt"/>
                        <a:cs typeface="Times New Roman"/>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dirty="0">
                          <a:solidFill>
                            <a:schemeClr val="dk1"/>
                          </a:solidFill>
                          <a:latin typeface="+mn-lt"/>
                          <a:ea typeface="Times New Roman"/>
                          <a:cs typeface="Times New Roman"/>
                          <a:sym typeface="Times New Roman"/>
                        </a:rPr>
                        <a:t>Price per Quantity</a:t>
                      </a:r>
                      <a:endParaRPr sz="1200" dirty="0">
                        <a:latin typeface="+mn-lt"/>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a:solidFill>
                            <a:schemeClr val="dk1"/>
                          </a:solidFill>
                          <a:latin typeface="+mn-lt"/>
                          <a:ea typeface="Times New Roman"/>
                          <a:cs typeface="Times New Roman"/>
                          <a:sym typeface="Times New Roman"/>
                        </a:rPr>
                        <a:t>Quantity</a:t>
                      </a:r>
                      <a:endParaRPr sz="1200">
                        <a:latin typeface="+mn-lt"/>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a:solidFill>
                            <a:schemeClr val="dk1"/>
                          </a:solidFill>
                          <a:latin typeface="+mn-lt"/>
                          <a:ea typeface="Times New Roman"/>
                          <a:cs typeface="Times New Roman"/>
                          <a:sym typeface="Times New Roman"/>
                        </a:rPr>
                        <a:t>Cost</a:t>
                      </a:r>
                      <a:endParaRPr sz="1200">
                        <a:latin typeface="+mn-lt"/>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0"/>
                  </a:ext>
                </a:extLst>
              </a:tr>
              <a:tr h="296683">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a:solidFill>
                            <a:schemeClr val="dk1"/>
                          </a:solidFill>
                          <a:latin typeface="+mn-lt"/>
                          <a:ea typeface="Times New Roman"/>
                          <a:cs typeface="Times New Roman"/>
                          <a:sym typeface="Times New Roman"/>
                        </a:rPr>
                        <a:t>1.</a:t>
                      </a:r>
                      <a:endParaRPr sz="1200">
                        <a:latin typeface="+mn-l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b="0" i="0" u="none" strike="noStrike" cap="none" dirty="0" smtClean="0">
                          <a:solidFill>
                            <a:schemeClr val="dk1"/>
                          </a:solidFill>
                          <a:latin typeface="+mn-lt"/>
                          <a:ea typeface="Arial"/>
                          <a:cs typeface="Arial"/>
                          <a:sym typeface="Arial"/>
                        </a:rPr>
                        <a:t>Arduino</a:t>
                      </a:r>
                      <a:r>
                        <a:rPr lang="en-US" sz="1200" b="0" i="0" u="none" strike="noStrike" cap="none" baseline="0" dirty="0" smtClean="0">
                          <a:solidFill>
                            <a:schemeClr val="dk1"/>
                          </a:solidFill>
                          <a:latin typeface="+mn-lt"/>
                          <a:ea typeface="Arial"/>
                          <a:cs typeface="Arial"/>
                          <a:sym typeface="Arial"/>
                        </a:rPr>
                        <a:t> UNO</a:t>
                      </a:r>
                      <a:endParaRPr sz="1200" b="0" i="0" u="none" strike="noStrike" cap="none"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smtClean="0">
                          <a:solidFill>
                            <a:schemeClr val="dk1"/>
                          </a:solidFill>
                          <a:latin typeface="+mn-lt"/>
                          <a:ea typeface="+mn-ea"/>
                          <a:cs typeface="Arial"/>
                          <a:sym typeface="Arial"/>
                        </a:rPr>
                        <a:t>₹</a:t>
                      </a:r>
                      <a:r>
                        <a:rPr lang="en-US" sz="1200" b="0" i="0" u="none" strike="noStrike" cap="none" dirty="0" smtClean="0">
                          <a:solidFill>
                            <a:schemeClr val="dk1"/>
                          </a:solidFill>
                          <a:latin typeface="+mn-lt"/>
                          <a:ea typeface="+mn-ea"/>
                          <a:cs typeface="Arial"/>
                          <a:sym typeface="Arial"/>
                        </a:rPr>
                        <a:t>550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solidFill>
                            <a:schemeClr val="dk1"/>
                          </a:solidFill>
                          <a:latin typeface="+mn-lt"/>
                          <a:ea typeface="Arial"/>
                          <a:cs typeface="Arial"/>
                          <a:sym typeface="Arial"/>
                        </a:rPr>
                        <a:t>1</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smtClean="0">
                          <a:solidFill>
                            <a:schemeClr val="dk1"/>
                          </a:solidFill>
                          <a:latin typeface="+mn-lt"/>
                          <a:ea typeface="+mn-ea"/>
                          <a:cs typeface="Arial"/>
                          <a:sym typeface="Arial"/>
                        </a:rPr>
                        <a:t>₹</a:t>
                      </a:r>
                      <a:r>
                        <a:rPr lang="en-US" sz="1200" b="0" i="0" u="none" strike="noStrike" cap="none" dirty="0" smtClean="0">
                          <a:solidFill>
                            <a:schemeClr val="dk1"/>
                          </a:solidFill>
                          <a:latin typeface="+mn-lt"/>
                          <a:ea typeface="+mn-ea"/>
                          <a:cs typeface="Arial"/>
                          <a:sym typeface="Arial"/>
                        </a:rPr>
                        <a:t>550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1"/>
                  </a:ext>
                </a:extLst>
              </a:tr>
              <a:tr h="296683">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a:solidFill>
                            <a:schemeClr val="dk1"/>
                          </a:solidFill>
                          <a:latin typeface="+mn-lt"/>
                          <a:ea typeface="Times New Roman"/>
                          <a:cs typeface="Times New Roman"/>
                          <a:sym typeface="Times New Roman"/>
                        </a:rPr>
                        <a:t>2.</a:t>
                      </a:r>
                      <a:endParaRPr sz="1200">
                        <a:latin typeface="+mn-l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dirty="0" smtClean="0">
                          <a:solidFill>
                            <a:schemeClr val="dk1"/>
                          </a:solidFill>
                          <a:latin typeface="+mn-lt"/>
                          <a:ea typeface="Arial"/>
                          <a:cs typeface="Arial"/>
                          <a:sym typeface="Arial"/>
                        </a:rPr>
                        <a:t>Fingerpri</a:t>
                      </a:r>
                      <a:r>
                        <a:rPr lang="en-US" sz="1200" baseline="0" dirty="0" smtClean="0">
                          <a:solidFill>
                            <a:schemeClr val="dk1"/>
                          </a:solidFill>
                          <a:latin typeface="+mn-lt"/>
                          <a:ea typeface="Arial"/>
                          <a:cs typeface="Arial"/>
                          <a:sym typeface="Arial"/>
                        </a:rPr>
                        <a:t>nt Sensor</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smtClean="0">
                          <a:solidFill>
                            <a:schemeClr val="dk1"/>
                          </a:solidFill>
                          <a:latin typeface="+mn-lt"/>
                          <a:ea typeface="+mn-ea"/>
                          <a:cs typeface="Arial"/>
                          <a:sym typeface="Arial"/>
                        </a:rPr>
                        <a:t>₹1200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solidFill>
                            <a:schemeClr val="dk1"/>
                          </a:solidFill>
                          <a:latin typeface="+mn-lt"/>
                          <a:ea typeface="Arial"/>
                          <a:cs typeface="Arial"/>
                          <a:sym typeface="Arial"/>
                        </a:rPr>
                        <a:t>1</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smtClean="0">
                          <a:solidFill>
                            <a:schemeClr val="dk1"/>
                          </a:solidFill>
                          <a:latin typeface="+mn-lt"/>
                          <a:ea typeface="+mn-ea"/>
                          <a:cs typeface="Arial"/>
                          <a:sym typeface="Arial"/>
                        </a:rPr>
                        <a:t>₹1200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2"/>
                  </a:ext>
                </a:extLst>
              </a:tr>
              <a:tr h="295405">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dirty="0">
                          <a:solidFill>
                            <a:schemeClr val="dk1"/>
                          </a:solidFill>
                          <a:latin typeface="+mn-lt"/>
                          <a:ea typeface="Times New Roman"/>
                          <a:cs typeface="Times New Roman"/>
                          <a:sym typeface="Times New Roman"/>
                        </a:rPr>
                        <a:t>3.</a:t>
                      </a:r>
                      <a:endParaRPr sz="1200" dirty="0">
                        <a:latin typeface="+mn-l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dirty="0" err="1" smtClean="0">
                          <a:solidFill>
                            <a:schemeClr val="dk1"/>
                          </a:solidFill>
                          <a:latin typeface="+mn-lt"/>
                          <a:ea typeface="Arial"/>
                          <a:cs typeface="Arial"/>
                          <a:sym typeface="Arial"/>
                        </a:rPr>
                        <a:t>Gsm</a:t>
                      </a:r>
                      <a:r>
                        <a:rPr lang="en-US" sz="1200" baseline="0" dirty="0" smtClean="0">
                          <a:solidFill>
                            <a:schemeClr val="dk1"/>
                          </a:solidFill>
                          <a:latin typeface="+mn-lt"/>
                          <a:ea typeface="Arial"/>
                          <a:cs typeface="Arial"/>
                          <a:sym typeface="Arial"/>
                        </a:rPr>
                        <a:t> 900A</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smtClean="0">
                          <a:solidFill>
                            <a:schemeClr val="dk1"/>
                          </a:solidFill>
                          <a:latin typeface="+mn-lt"/>
                          <a:ea typeface="+mn-ea"/>
                          <a:cs typeface="Arial"/>
                          <a:sym typeface="Arial"/>
                        </a:rPr>
                        <a:t>₹700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solidFill>
                            <a:schemeClr val="dk1"/>
                          </a:solidFill>
                          <a:latin typeface="+mn-lt"/>
                          <a:ea typeface="Arial"/>
                          <a:cs typeface="Arial"/>
                          <a:sym typeface="Arial"/>
                        </a:rPr>
                        <a:t>1</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smtClean="0">
                          <a:solidFill>
                            <a:schemeClr val="dk1"/>
                          </a:solidFill>
                          <a:latin typeface="+mn-lt"/>
                          <a:ea typeface="+mn-ea"/>
                          <a:cs typeface="Arial"/>
                          <a:sym typeface="Arial"/>
                        </a:rPr>
                        <a:t>₹700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3"/>
                  </a:ext>
                </a:extLst>
              </a:tr>
              <a:tr h="296683">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dirty="0">
                          <a:solidFill>
                            <a:schemeClr val="dk1"/>
                          </a:solidFill>
                          <a:latin typeface="+mn-lt"/>
                          <a:ea typeface="Times New Roman"/>
                          <a:cs typeface="Times New Roman"/>
                          <a:sym typeface="Times New Roman"/>
                        </a:rPr>
                        <a:t>4.</a:t>
                      </a:r>
                      <a:endParaRPr sz="1200">
                        <a:latin typeface="+mn-l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dirty="0" smtClean="0">
                          <a:solidFill>
                            <a:schemeClr val="dk1"/>
                          </a:solidFill>
                          <a:latin typeface="+mn-lt"/>
                          <a:ea typeface="Arial"/>
                          <a:cs typeface="Arial"/>
                          <a:sym typeface="Arial"/>
                        </a:rPr>
                        <a:t>Motor</a:t>
                      </a:r>
                      <a:r>
                        <a:rPr lang="en-US" sz="1200" baseline="0" dirty="0" smtClean="0">
                          <a:solidFill>
                            <a:schemeClr val="dk1"/>
                          </a:solidFill>
                          <a:latin typeface="+mn-lt"/>
                          <a:ea typeface="Arial"/>
                          <a:cs typeface="Arial"/>
                          <a:sym typeface="Arial"/>
                        </a:rPr>
                        <a:t> Driver</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a:solidFill>
                            <a:schemeClr val="dk1"/>
                          </a:solidFill>
                          <a:latin typeface="+mn-lt"/>
                          <a:ea typeface="+mn-ea"/>
                          <a:cs typeface="Arial"/>
                          <a:sym typeface="Arial"/>
                        </a:rPr>
                        <a:t>₹</a:t>
                      </a:r>
                      <a:r>
                        <a:rPr lang="en-IN" sz="1200" b="0" i="0" u="none" strike="noStrike" cap="none" dirty="0" smtClean="0">
                          <a:solidFill>
                            <a:schemeClr val="dk1"/>
                          </a:solidFill>
                          <a:latin typeface="+mn-lt"/>
                          <a:ea typeface="+mn-ea"/>
                          <a:cs typeface="Arial"/>
                          <a:sym typeface="Arial"/>
                        </a:rPr>
                        <a:t>120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solidFill>
                            <a:schemeClr val="dk1"/>
                          </a:solidFill>
                          <a:latin typeface="+mn-lt"/>
                          <a:ea typeface="Arial"/>
                          <a:cs typeface="Arial"/>
                          <a:sym typeface="Arial"/>
                        </a:rPr>
                        <a:t>1</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a:solidFill>
                            <a:schemeClr val="dk1"/>
                          </a:solidFill>
                          <a:latin typeface="+mn-lt"/>
                          <a:ea typeface="+mn-ea"/>
                          <a:cs typeface="Arial"/>
                          <a:sym typeface="Arial"/>
                        </a:rPr>
                        <a:t>₹</a:t>
                      </a:r>
                      <a:r>
                        <a:rPr lang="en-IN" sz="1200" b="0" i="0" u="none" strike="noStrike" cap="none" dirty="0" smtClean="0">
                          <a:solidFill>
                            <a:schemeClr val="dk1"/>
                          </a:solidFill>
                          <a:latin typeface="+mn-lt"/>
                          <a:ea typeface="+mn-ea"/>
                          <a:cs typeface="Arial"/>
                          <a:sym typeface="Arial"/>
                        </a:rPr>
                        <a:t>120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4"/>
                  </a:ext>
                </a:extLst>
              </a:tr>
              <a:tr h="295405">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a:solidFill>
                            <a:schemeClr val="dk1"/>
                          </a:solidFill>
                          <a:latin typeface="+mn-lt"/>
                          <a:ea typeface="Times New Roman"/>
                          <a:cs typeface="Times New Roman"/>
                          <a:sym typeface="Times New Roman"/>
                        </a:rPr>
                        <a:t>5.</a:t>
                      </a:r>
                      <a:endParaRPr sz="1200">
                        <a:latin typeface="+mn-l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dirty="0" smtClean="0">
                          <a:solidFill>
                            <a:schemeClr val="dk1"/>
                          </a:solidFill>
                          <a:latin typeface="+mn-lt"/>
                          <a:ea typeface="Arial"/>
                          <a:cs typeface="Arial"/>
                          <a:sym typeface="Arial"/>
                        </a:rPr>
                        <a:t>Dc</a:t>
                      </a:r>
                      <a:r>
                        <a:rPr lang="en-US" sz="1200" baseline="0" dirty="0" smtClean="0">
                          <a:solidFill>
                            <a:schemeClr val="dk1"/>
                          </a:solidFill>
                          <a:latin typeface="+mn-lt"/>
                          <a:ea typeface="Arial"/>
                          <a:cs typeface="Arial"/>
                          <a:sym typeface="Arial"/>
                        </a:rPr>
                        <a:t> Gear Motor</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smtClean="0">
                          <a:solidFill>
                            <a:schemeClr val="dk1"/>
                          </a:solidFill>
                          <a:latin typeface="+mn-lt"/>
                          <a:ea typeface="+mn-ea"/>
                          <a:cs typeface="Arial"/>
                          <a:sym typeface="Arial"/>
                        </a:rPr>
                        <a:t>₹100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solidFill>
                            <a:schemeClr val="dk1"/>
                          </a:solidFill>
                          <a:latin typeface="+mn-lt"/>
                          <a:ea typeface="Arial"/>
                          <a:cs typeface="Arial"/>
                          <a:sym typeface="Arial"/>
                        </a:rPr>
                        <a:t>1</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a:solidFill>
                            <a:schemeClr val="dk1"/>
                          </a:solidFill>
                          <a:latin typeface="+mn-lt"/>
                          <a:ea typeface="+mn-ea"/>
                          <a:cs typeface="Arial"/>
                          <a:sym typeface="Arial"/>
                        </a:rPr>
                        <a:t>₹</a:t>
                      </a:r>
                      <a:r>
                        <a:rPr lang="en-IN" sz="1200" b="0" i="0" u="none" strike="noStrike" cap="none" dirty="0" smtClean="0">
                          <a:solidFill>
                            <a:schemeClr val="dk1"/>
                          </a:solidFill>
                          <a:latin typeface="+mn-lt"/>
                          <a:ea typeface="+mn-ea"/>
                          <a:cs typeface="Arial"/>
                          <a:sym typeface="Arial"/>
                        </a:rPr>
                        <a:t>100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5"/>
                  </a:ext>
                </a:extLst>
              </a:tr>
              <a:tr h="296683">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a:solidFill>
                            <a:schemeClr val="dk1"/>
                          </a:solidFill>
                          <a:latin typeface="+mn-lt"/>
                          <a:ea typeface="Times New Roman"/>
                          <a:cs typeface="Times New Roman"/>
                          <a:sym typeface="Times New Roman"/>
                        </a:rPr>
                        <a:t>6.</a:t>
                      </a:r>
                      <a:endParaRPr sz="1200">
                        <a:latin typeface="+mn-l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dirty="0" smtClean="0">
                          <a:solidFill>
                            <a:schemeClr val="dk1"/>
                          </a:solidFill>
                          <a:latin typeface="+mn-lt"/>
                          <a:ea typeface="Arial"/>
                          <a:cs typeface="Arial"/>
                          <a:sym typeface="Arial"/>
                        </a:rPr>
                        <a:t>Servo Motor</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smtClean="0">
                          <a:solidFill>
                            <a:schemeClr val="dk1"/>
                          </a:solidFill>
                          <a:latin typeface="+mn-lt"/>
                          <a:ea typeface="+mn-ea"/>
                          <a:cs typeface="Arial"/>
                          <a:sym typeface="Arial"/>
                        </a:rPr>
                        <a:t>₹75</a:t>
                      </a:r>
                      <a:endParaRPr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solidFill>
                            <a:schemeClr val="dk1"/>
                          </a:solidFill>
                          <a:latin typeface="+mn-lt"/>
                          <a:ea typeface="Arial"/>
                          <a:cs typeface="Arial"/>
                          <a:sym typeface="Arial"/>
                        </a:rPr>
                        <a:t>1</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smtClean="0">
                          <a:solidFill>
                            <a:schemeClr val="dk1"/>
                          </a:solidFill>
                          <a:latin typeface="+mn-lt"/>
                          <a:ea typeface="+mn-ea"/>
                          <a:cs typeface="Arial"/>
                          <a:sym typeface="Arial"/>
                        </a:rPr>
                        <a:t>₹75</a:t>
                      </a:r>
                      <a:endParaRPr sz="1200" b="0" i="0" u="none" strike="noStrike" cap="none" dirty="0">
                        <a:solidFill>
                          <a:schemeClr val="dk1"/>
                        </a:solidFill>
                        <a:latin typeface="+mn-lt"/>
                        <a:ea typeface="+mn-ea"/>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6"/>
                  </a:ext>
                </a:extLst>
              </a:tr>
              <a:tr h="296683">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a:solidFill>
                            <a:schemeClr val="dk1"/>
                          </a:solidFill>
                          <a:latin typeface="+mn-lt"/>
                          <a:ea typeface="Times New Roman"/>
                          <a:cs typeface="Times New Roman"/>
                          <a:sym typeface="Times New Roman"/>
                        </a:rPr>
                        <a:t>7.</a:t>
                      </a:r>
                      <a:endParaRPr sz="1200">
                        <a:latin typeface="+mn-l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dirty="0" err="1" smtClean="0">
                          <a:solidFill>
                            <a:schemeClr val="dk1"/>
                          </a:solidFill>
                          <a:latin typeface="+mn-lt"/>
                          <a:ea typeface="Arial"/>
                          <a:cs typeface="Arial"/>
                          <a:sym typeface="Arial"/>
                        </a:rPr>
                        <a:t>Lcd</a:t>
                      </a:r>
                      <a:r>
                        <a:rPr lang="en-US" sz="1200" baseline="0" dirty="0" smtClean="0">
                          <a:solidFill>
                            <a:schemeClr val="dk1"/>
                          </a:solidFill>
                          <a:latin typeface="+mn-lt"/>
                          <a:ea typeface="Arial"/>
                          <a:cs typeface="Arial"/>
                          <a:sym typeface="Arial"/>
                        </a:rPr>
                        <a:t> Display I2C</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a:solidFill>
                            <a:schemeClr val="dk1"/>
                          </a:solidFill>
                          <a:latin typeface="+mn-lt"/>
                          <a:ea typeface="+mn-ea"/>
                          <a:cs typeface="Arial"/>
                          <a:sym typeface="Arial"/>
                        </a:rPr>
                        <a:t>₹150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smtClean="0">
                          <a:solidFill>
                            <a:schemeClr val="dk1"/>
                          </a:solidFill>
                          <a:latin typeface="+mn-lt"/>
                          <a:ea typeface="Arial"/>
                          <a:cs typeface="Arial"/>
                          <a:sym typeface="Arial"/>
                        </a:rPr>
                        <a:t>1</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a:solidFill>
                            <a:schemeClr val="dk1"/>
                          </a:solidFill>
                          <a:latin typeface="+mn-lt"/>
                          <a:ea typeface="+mn-ea"/>
                          <a:cs typeface="Arial"/>
                          <a:sym typeface="Arial"/>
                        </a:rPr>
                        <a:t>₹300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7"/>
                  </a:ext>
                </a:extLst>
              </a:tr>
              <a:tr h="295405">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dirty="0">
                          <a:solidFill>
                            <a:schemeClr val="dk1"/>
                          </a:solidFill>
                          <a:latin typeface="+mn-lt"/>
                          <a:ea typeface="Times New Roman"/>
                          <a:cs typeface="Times New Roman"/>
                          <a:sym typeface="Times New Roman"/>
                        </a:rPr>
                        <a:t>8.</a:t>
                      </a:r>
                      <a:endParaRPr sz="1200" dirty="0">
                        <a:latin typeface="+mn-l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dirty="0" smtClean="0">
                          <a:solidFill>
                            <a:schemeClr val="dk1"/>
                          </a:solidFill>
                          <a:latin typeface="+mn-lt"/>
                          <a:ea typeface="Arial"/>
                          <a:cs typeface="Arial"/>
                          <a:sym typeface="Arial"/>
                        </a:rPr>
                        <a:t>Buzzer</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a:solidFill>
                            <a:schemeClr val="dk1"/>
                          </a:solidFill>
                          <a:latin typeface="+mn-lt"/>
                          <a:ea typeface="+mn-ea"/>
                          <a:cs typeface="Arial"/>
                          <a:sym typeface="Arial"/>
                        </a:rPr>
                        <a:t>₹</a:t>
                      </a:r>
                      <a:r>
                        <a:rPr lang="en-IN" sz="1200" b="0" i="0" u="none" strike="noStrike" cap="none" dirty="0" smtClean="0">
                          <a:solidFill>
                            <a:schemeClr val="dk1"/>
                          </a:solidFill>
                          <a:latin typeface="+mn-lt"/>
                          <a:ea typeface="+mn-ea"/>
                          <a:cs typeface="Arial"/>
                          <a:sym typeface="Arial"/>
                        </a:rPr>
                        <a:t>10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solidFill>
                            <a:schemeClr val="dk1"/>
                          </a:solidFill>
                          <a:latin typeface="+mn-lt"/>
                          <a:ea typeface="Arial"/>
                          <a:cs typeface="Arial"/>
                          <a:sym typeface="Arial"/>
                        </a:rPr>
                        <a:t>1</a:t>
                      </a:r>
                      <a:endParaRPr sz="120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200" b="0" i="0" u="none" strike="noStrike" cap="none" dirty="0">
                          <a:solidFill>
                            <a:schemeClr val="dk1"/>
                          </a:solidFill>
                          <a:latin typeface="+mn-lt"/>
                          <a:ea typeface="+mn-ea"/>
                          <a:cs typeface="Arial"/>
                          <a:sym typeface="Arial"/>
                        </a:rPr>
                        <a:t>₹</a:t>
                      </a:r>
                      <a:r>
                        <a:rPr lang="en-IN" sz="1200" b="0" i="0" u="none" strike="noStrike" cap="none" dirty="0" smtClean="0">
                          <a:solidFill>
                            <a:schemeClr val="dk1"/>
                          </a:solidFill>
                          <a:latin typeface="+mn-lt"/>
                          <a:ea typeface="+mn-ea"/>
                          <a:cs typeface="Arial"/>
                          <a:sym typeface="Arial"/>
                        </a:rPr>
                        <a:t>10</a:t>
                      </a:r>
                      <a:endParaRPr sz="1200" b="0" i="0" u="none" strike="noStrike" cap="none" dirty="0">
                        <a:solidFill>
                          <a:schemeClr val="dk1"/>
                        </a:solidFill>
                        <a:latin typeface="+mn-lt"/>
                        <a:ea typeface="+mn-ea"/>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10008"/>
                  </a:ext>
                </a:extLst>
              </a:tr>
              <a:tr h="295405">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dirty="0">
                          <a:solidFill>
                            <a:schemeClr val="dk1"/>
                          </a:solidFill>
                          <a:latin typeface="+mn-lt"/>
                          <a:ea typeface="Times New Roman"/>
                          <a:cs typeface="Times New Roman"/>
                          <a:sym typeface="Times New Roman"/>
                        </a:rPr>
                        <a:t>9.</a:t>
                      </a:r>
                      <a:endParaRPr lang="en-US" sz="1200" dirty="0">
                        <a:latin typeface="+mn-lt"/>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dirty="0" smtClean="0">
                          <a:solidFill>
                            <a:schemeClr val="dk1"/>
                          </a:solidFill>
                          <a:latin typeface="+mn-lt"/>
                          <a:ea typeface="Arial"/>
                          <a:cs typeface="Arial"/>
                          <a:sym typeface="Arial"/>
                        </a:rPr>
                        <a:t>Led (</a:t>
                      </a:r>
                      <a:r>
                        <a:rPr lang="en-US" sz="1200" dirty="0" err="1" smtClean="0">
                          <a:solidFill>
                            <a:schemeClr val="dk1"/>
                          </a:solidFill>
                          <a:latin typeface="+mn-lt"/>
                          <a:ea typeface="Arial"/>
                          <a:cs typeface="Arial"/>
                          <a:sym typeface="Arial"/>
                        </a:rPr>
                        <a:t>Green,Red</a:t>
                      </a:r>
                      <a:r>
                        <a:rPr lang="en-US" sz="1200" dirty="0" smtClean="0">
                          <a:solidFill>
                            <a:schemeClr val="dk1"/>
                          </a:solidFill>
                          <a:latin typeface="+mn-lt"/>
                          <a:ea typeface="Arial"/>
                          <a:cs typeface="Arial"/>
                          <a:sym typeface="Arial"/>
                        </a:rPr>
                        <a:t>)</a:t>
                      </a:r>
                      <a:endParaRPr sz="1200" dirty="0">
                        <a:solidFill>
                          <a:schemeClr val="dk1"/>
                        </a:solidFill>
                        <a:latin typeface="+mn-lt"/>
                        <a:ea typeface="Arial"/>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dk1"/>
                          </a:solidFill>
                          <a:latin typeface="+mn-lt"/>
                          <a:ea typeface="+mn-ea"/>
                          <a:cs typeface="Arial"/>
                          <a:sym typeface="Arial"/>
                        </a:rPr>
                        <a:t>₹</a:t>
                      </a:r>
                      <a:r>
                        <a:rPr lang="en-IN" sz="1200" b="0" i="0" u="none" strike="noStrike" cap="none" dirty="0" smtClean="0">
                          <a:solidFill>
                            <a:schemeClr val="dk1"/>
                          </a:solidFill>
                          <a:latin typeface="+mn-lt"/>
                          <a:ea typeface="+mn-ea"/>
                          <a:cs typeface="Arial"/>
                          <a:sym typeface="Arial"/>
                        </a:rPr>
                        <a:t>10</a:t>
                      </a:r>
                      <a:endParaRPr lang="en-IN"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smtClean="0">
                          <a:solidFill>
                            <a:schemeClr val="dk1"/>
                          </a:solidFill>
                          <a:latin typeface="+mn-lt"/>
                          <a:ea typeface="Arial"/>
                          <a:cs typeface="Arial"/>
                          <a:sym typeface="Arial"/>
                        </a:rPr>
                        <a:t>2</a:t>
                      </a:r>
                      <a:endParaRPr sz="1200" dirty="0">
                        <a:solidFill>
                          <a:schemeClr val="dk1"/>
                        </a:solidFill>
                        <a:latin typeface="+mn-lt"/>
                        <a:ea typeface="Arial"/>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dk1"/>
                          </a:solidFill>
                          <a:latin typeface="+mn-lt"/>
                          <a:ea typeface="+mn-ea"/>
                          <a:cs typeface="Arial"/>
                          <a:sym typeface="Arial"/>
                        </a:rPr>
                        <a:t>₹</a:t>
                      </a:r>
                      <a:r>
                        <a:rPr lang="en-IN" sz="1200" b="0" i="0" u="none" strike="noStrike" cap="none" dirty="0" smtClean="0">
                          <a:solidFill>
                            <a:schemeClr val="dk1"/>
                          </a:solidFill>
                          <a:latin typeface="+mn-lt"/>
                          <a:ea typeface="+mn-ea"/>
                          <a:cs typeface="Arial"/>
                          <a:sym typeface="Arial"/>
                        </a:rPr>
                        <a:t>10</a:t>
                      </a:r>
                      <a:endParaRPr lang="en-IN"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 xmlns:a16="http://schemas.microsoft.com/office/drawing/2014/main" val="48580253"/>
                  </a:ext>
                </a:extLst>
              </a:tr>
              <a:tr h="296683">
                <a:tc gridSpan="4">
                  <a:txBody>
                    <a:bodyPr/>
                    <a:lstStyle/>
                    <a:p>
                      <a:pPr marL="0" marR="0" lvl="0" indent="0" algn="ctr" rtl="0">
                        <a:lnSpc>
                          <a:spcPct val="100000"/>
                        </a:lnSpc>
                        <a:spcBef>
                          <a:spcPts val="0"/>
                        </a:spcBef>
                        <a:spcAft>
                          <a:spcPts val="0"/>
                        </a:spcAft>
                        <a:buClr>
                          <a:schemeClr val="dk1"/>
                        </a:buClr>
                        <a:buSzPts val="1800"/>
                        <a:buFont typeface="Times New Roman"/>
                        <a:buNone/>
                      </a:pPr>
                      <a:r>
                        <a:rPr lang="en-US" sz="1200" b="1" i="0" u="none" dirty="0">
                          <a:solidFill>
                            <a:schemeClr val="dk1"/>
                          </a:solidFill>
                          <a:latin typeface="+mn-lt"/>
                          <a:ea typeface="Times New Roman"/>
                          <a:cs typeface="Times New Roman"/>
                          <a:sym typeface="Times New Roman"/>
                        </a:rPr>
                        <a:t>Total Cost</a:t>
                      </a:r>
                      <a:endParaRPr sz="1200" dirty="0">
                        <a:latin typeface="+mn-lt"/>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smtClean="0">
                          <a:solidFill>
                            <a:schemeClr val="dk1"/>
                          </a:solidFill>
                          <a:latin typeface="+mn-lt"/>
                          <a:ea typeface="+mn-ea"/>
                          <a:cs typeface="Arial"/>
                          <a:sym typeface="Arial"/>
                        </a:rPr>
                        <a:t>₹3065</a:t>
                      </a:r>
                      <a:endParaRPr lang="en-IN" sz="1200" b="0" i="0" u="none" strike="noStrike" cap="none" dirty="0">
                        <a:solidFill>
                          <a:schemeClr val="dk1"/>
                        </a:solidFill>
                        <a:latin typeface="+mn-lt"/>
                        <a:ea typeface="+mn-ea"/>
                        <a:cs typeface="Arial"/>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09"/>
                  </a:ext>
                </a:extLst>
              </a:tr>
            </a:tbl>
          </a:graphicData>
        </a:graphic>
      </p:graphicFrame>
      <p:sp>
        <p:nvSpPr>
          <p:cNvPr id="9" name="TextBox 8"/>
          <p:cNvSpPr txBox="1"/>
          <p:nvPr/>
        </p:nvSpPr>
        <p:spPr>
          <a:xfrm>
            <a:off x="2157573" y="4284323"/>
            <a:ext cx="4674741" cy="307777"/>
          </a:xfrm>
          <a:prstGeom prst="rect">
            <a:avLst/>
          </a:prstGeom>
          <a:noFill/>
        </p:spPr>
        <p:txBody>
          <a:bodyPr wrap="square" rtlCol="0">
            <a:spAutoFit/>
          </a:bodyPr>
          <a:lstStyle/>
          <a:p>
            <a:r>
              <a:rPr lang="en-US" dirty="0" smtClean="0"/>
              <a:t>Table 3. Components Used</a:t>
            </a:r>
            <a:endParaRPr lang="en-US" dirty="0"/>
          </a:p>
        </p:txBody>
      </p:sp>
    </p:spTree>
    <p:extLst>
      <p:ext uri="{BB962C8B-B14F-4D97-AF65-F5344CB8AC3E}">
        <p14:creationId xmlns="" xmlns:p14="http://schemas.microsoft.com/office/powerpoint/2010/main" val="3806577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5"/>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935558"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300" b="1" dirty="0">
                <a:solidFill>
                  <a:schemeClr val="bg1"/>
                </a:solidFill>
                <a:latin typeface="Times New Roman"/>
                <a:cs typeface="Times New Roman"/>
                <a:sym typeface="Times New Roman"/>
              </a:rPr>
              <a:t>Advantages</a:t>
            </a:r>
            <a:endParaRPr lang="en-US" sz="23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3" name="TextBox 2">
            <a:extLst>
              <a:ext uri="{FF2B5EF4-FFF2-40B4-BE49-F238E27FC236}">
                <a16:creationId xmlns="" xmlns:a16="http://schemas.microsoft.com/office/drawing/2014/main" id="{C33C555A-DFE8-B534-498A-2D0055B58DAA}"/>
              </a:ext>
            </a:extLst>
          </p:cNvPr>
          <p:cNvSpPr txBox="1"/>
          <p:nvPr/>
        </p:nvSpPr>
        <p:spPr>
          <a:xfrm>
            <a:off x="669742" y="1177587"/>
            <a:ext cx="742738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Times New Roman"/>
              </a:rPr>
              <a:t>A smart ATM with biometric authentication, voice recognition assistance for transactions, and various safety features offers several advantages compared to traditional ATMs. Here are some of the key benefits</a:t>
            </a:r>
            <a:r>
              <a:rPr lang="en-US" dirty="0" smtClean="0">
                <a:solidFill>
                  <a:schemeClr val="tx1"/>
                </a:solidFill>
                <a:latin typeface="Times New Roman"/>
              </a:rPr>
              <a:t>:</a:t>
            </a:r>
          </a:p>
          <a:p>
            <a:endParaRPr lang="en-US" dirty="0">
              <a:solidFill>
                <a:schemeClr val="tx1"/>
              </a:solidFill>
              <a:latin typeface="Times New Roman"/>
            </a:endParaRPr>
          </a:p>
          <a:p>
            <a:r>
              <a:rPr lang="en-US" b="1" dirty="0">
                <a:solidFill>
                  <a:schemeClr val="tx1"/>
                </a:solidFill>
                <a:latin typeface="Times New Roman"/>
              </a:rPr>
              <a:t>Enhanced Security</a:t>
            </a:r>
            <a:r>
              <a:rPr lang="en-US" dirty="0">
                <a:solidFill>
                  <a:schemeClr val="tx1"/>
                </a:solidFill>
                <a:latin typeface="Times New Roman"/>
              </a:rPr>
              <a:t>: Biometric authentication methods such as fingerprint provide a higher level of security compared to traditional PINs and cards. </a:t>
            </a:r>
            <a:endParaRPr lang="en-US" dirty="0" smtClean="0">
              <a:solidFill>
                <a:schemeClr val="tx1"/>
              </a:solidFill>
              <a:latin typeface="Times New Roman"/>
            </a:endParaRPr>
          </a:p>
          <a:p>
            <a:endParaRPr lang="en-US" dirty="0">
              <a:solidFill>
                <a:schemeClr val="tx1"/>
              </a:solidFill>
              <a:latin typeface="Times New Roman"/>
            </a:endParaRPr>
          </a:p>
          <a:p>
            <a:r>
              <a:rPr lang="en-US" b="1" dirty="0">
                <a:solidFill>
                  <a:schemeClr val="tx1"/>
                </a:solidFill>
                <a:latin typeface="Times New Roman"/>
              </a:rPr>
              <a:t>Reduced Fraud</a:t>
            </a:r>
            <a:r>
              <a:rPr lang="en-US" dirty="0">
                <a:solidFill>
                  <a:schemeClr val="tx1"/>
                </a:solidFill>
                <a:latin typeface="Times New Roman"/>
              </a:rPr>
              <a:t>: Biometrics and voice recognition make it difficult for criminals to steal or guess passwords and </a:t>
            </a:r>
            <a:r>
              <a:rPr lang="en-US" dirty="0" smtClean="0">
                <a:solidFill>
                  <a:schemeClr val="tx1"/>
                </a:solidFill>
                <a:latin typeface="Times New Roman"/>
              </a:rPr>
              <a:t>PINs</a:t>
            </a:r>
          </a:p>
          <a:p>
            <a:endParaRPr lang="en-US" dirty="0">
              <a:solidFill>
                <a:schemeClr val="tx1"/>
              </a:solidFill>
              <a:latin typeface="Times New Roman"/>
            </a:endParaRPr>
          </a:p>
          <a:p>
            <a:r>
              <a:rPr lang="en-US" b="1" dirty="0">
                <a:solidFill>
                  <a:schemeClr val="tx1"/>
                </a:solidFill>
                <a:latin typeface="Times New Roman"/>
              </a:rPr>
              <a:t>Accessibility and Inclusivity</a:t>
            </a:r>
            <a:r>
              <a:rPr lang="en-US" dirty="0">
                <a:solidFill>
                  <a:schemeClr val="tx1"/>
                </a:solidFill>
                <a:latin typeface="Times New Roman"/>
              </a:rPr>
              <a:t>: Voice recognition assistance makes ATM transactions more accessible for people with </a:t>
            </a:r>
            <a:r>
              <a:rPr lang="en-US" dirty="0" smtClean="0">
                <a:solidFill>
                  <a:schemeClr val="tx1"/>
                </a:solidFill>
                <a:latin typeface="Times New Roman"/>
              </a:rPr>
              <a:t>disabilities</a:t>
            </a:r>
          </a:p>
          <a:p>
            <a:endParaRPr lang="en-US" dirty="0">
              <a:solidFill>
                <a:schemeClr val="tx1"/>
              </a:solidFill>
              <a:latin typeface="Times New Roman"/>
            </a:endParaRPr>
          </a:p>
          <a:p>
            <a:r>
              <a:rPr lang="en-US" b="1" dirty="0">
                <a:solidFill>
                  <a:schemeClr val="tx1"/>
                </a:solidFill>
                <a:latin typeface="Times New Roman"/>
              </a:rPr>
              <a:t>Convenience</a:t>
            </a:r>
            <a:r>
              <a:rPr lang="en-US" dirty="0">
                <a:solidFill>
                  <a:schemeClr val="tx1"/>
                </a:solidFill>
                <a:latin typeface="Times New Roman"/>
              </a:rPr>
              <a:t>: Users don't need to carry physical cards, remember </a:t>
            </a:r>
            <a:r>
              <a:rPr lang="en-US" dirty="0" smtClean="0">
                <a:solidFill>
                  <a:schemeClr val="tx1"/>
                </a:solidFill>
                <a:latin typeface="Times New Roman"/>
              </a:rPr>
              <a:t>PINs</a:t>
            </a:r>
            <a:endParaRPr lang="en-IN" dirty="0">
              <a:solidFill>
                <a:schemeClr val="tx1"/>
              </a:solidFill>
              <a:latin typeface="Times New Roman"/>
            </a:endParaRPr>
          </a:p>
        </p:txBody>
      </p:sp>
    </p:spTree>
    <p:extLst>
      <p:ext uri="{BB962C8B-B14F-4D97-AF65-F5344CB8AC3E}">
        <p14:creationId xmlns="" xmlns:p14="http://schemas.microsoft.com/office/powerpoint/2010/main" val="380657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5"/>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935558"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300" b="1" dirty="0">
                <a:solidFill>
                  <a:schemeClr val="bg1"/>
                </a:solidFill>
                <a:latin typeface="Times New Roman"/>
                <a:cs typeface="Times New Roman"/>
                <a:sym typeface="Times New Roman"/>
              </a:rPr>
              <a:t>Applications</a:t>
            </a:r>
            <a:endParaRPr lang="en-US" sz="23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3" name="TextBox 2">
            <a:extLst>
              <a:ext uri="{FF2B5EF4-FFF2-40B4-BE49-F238E27FC236}">
                <a16:creationId xmlns="" xmlns:a16="http://schemas.microsoft.com/office/drawing/2014/main" id="{C33C555A-DFE8-B534-498A-2D0055B58DAA}"/>
              </a:ext>
            </a:extLst>
          </p:cNvPr>
          <p:cNvSpPr txBox="1"/>
          <p:nvPr/>
        </p:nvSpPr>
        <p:spPr>
          <a:xfrm>
            <a:off x="699479" y="909753"/>
            <a:ext cx="742738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Times New Roman"/>
              </a:rPr>
              <a:t>Smart ATMs with biometric authentication, voice recognition assistance for transactions, and various safety features can be applied in a range of scenarios and industries to enhance security, convenience, and accessibility. Here are some of its applications-</a:t>
            </a:r>
          </a:p>
          <a:p>
            <a:endParaRPr lang="en-US" dirty="0">
              <a:solidFill>
                <a:schemeClr val="tx1"/>
              </a:solidFill>
              <a:latin typeface="Times New Roman"/>
            </a:endParaRPr>
          </a:p>
          <a:p>
            <a:r>
              <a:rPr lang="en-US" b="1" dirty="0">
                <a:latin typeface="Times New Roman" pitchFamily="18" charset="0"/>
                <a:cs typeface="Times New Roman" pitchFamily="18" charset="0"/>
              </a:rPr>
              <a:t>1)Retail</a:t>
            </a:r>
          </a:p>
          <a:p>
            <a:r>
              <a:rPr lang="en-US" b="1" dirty="0">
                <a:latin typeface="Times New Roman" pitchFamily="18" charset="0"/>
                <a:cs typeface="Times New Roman" pitchFamily="18" charset="0"/>
              </a:rPr>
              <a:t>2)Educational Institutions</a:t>
            </a:r>
          </a:p>
          <a:p>
            <a:r>
              <a:rPr lang="en-US" b="1" dirty="0">
                <a:latin typeface="Times New Roman" pitchFamily="18" charset="0"/>
                <a:cs typeface="Times New Roman" pitchFamily="18" charset="0"/>
              </a:rPr>
              <a:t>3)Remote and High-Risk Environments</a:t>
            </a:r>
          </a:p>
          <a:p>
            <a:r>
              <a:rPr lang="en-US" b="1" dirty="0">
                <a:latin typeface="Times New Roman" pitchFamily="18" charset="0"/>
                <a:cs typeface="Times New Roman" pitchFamily="18" charset="0"/>
              </a:rPr>
              <a:t>4) Reduced Dependency on Pin</a:t>
            </a:r>
          </a:p>
          <a:p>
            <a:r>
              <a:rPr lang="en-US" b="1" dirty="0">
                <a:latin typeface="Times New Roman" pitchFamily="18" charset="0"/>
                <a:cs typeface="Times New Roman" pitchFamily="18" charset="0"/>
              </a:rPr>
              <a:t>5)Personalized Banking Experience</a:t>
            </a:r>
          </a:p>
          <a:p>
            <a:endParaRPr lang="en-US" b="1" dirty="0">
              <a:latin typeface="Times New Roman" pitchFamily="18" charset="0"/>
              <a:cs typeface="Times New Roman" pitchFamily="18" charset="0"/>
            </a:endParaRPr>
          </a:p>
          <a:p>
            <a:r>
              <a:rPr lang="en-US" dirty="0">
                <a:latin typeface="Times New Roman" pitchFamily="18" charset="0"/>
                <a:cs typeface="Times New Roman" pitchFamily="18" charset="0"/>
              </a:rPr>
              <a:t>* Smart ATMs equipped with biometric authentication, voice recognition, and enhanced safety features can be applied across various industries to streamline transactions, improve security, and offer more convenient and accessible services to customers and users.</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buFont typeface="Arial" pitchFamily="34" charset="0"/>
              <a:buChar char="•"/>
            </a:pPr>
            <a:endParaRPr lang="en-IN" dirty="0">
              <a:solidFill>
                <a:schemeClr val="tx1"/>
              </a:solidFill>
              <a:latin typeface="Times New Roman"/>
            </a:endParaRPr>
          </a:p>
        </p:txBody>
      </p:sp>
    </p:spTree>
    <p:extLst>
      <p:ext uri="{BB962C8B-B14F-4D97-AF65-F5344CB8AC3E}">
        <p14:creationId xmlns="" xmlns:p14="http://schemas.microsoft.com/office/powerpoint/2010/main" val="380657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5"/>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935558"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300" b="1" dirty="0">
                <a:solidFill>
                  <a:schemeClr val="bg1"/>
                </a:solidFill>
                <a:latin typeface="Times New Roman"/>
                <a:cs typeface="Times New Roman"/>
                <a:sym typeface="Times New Roman"/>
              </a:rPr>
              <a:t>FUTURE SCOPE</a:t>
            </a:r>
            <a:endParaRPr lang="en-US" sz="23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3" name="TextBox 2">
            <a:extLst>
              <a:ext uri="{FF2B5EF4-FFF2-40B4-BE49-F238E27FC236}">
                <a16:creationId xmlns="" xmlns:a16="http://schemas.microsoft.com/office/drawing/2014/main" id="{C33C555A-DFE8-B534-498A-2D0055B58DAA}"/>
              </a:ext>
            </a:extLst>
          </p:cNvPr>
          <p:cNvSpPr txBox="1"/>
          <p:nvPr/>
        </p:nvSpPr>
        <p:spPr>
          <a:xfrm>
            <a:off x="721112" y="859087"/>
            <a:ext cx="742738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pitchFamily="34" charset="0"/>
              <a:buChar char="•"/>
            </a:pPr>
            <a:r>
              <a:rPr lang="en-US" sz="1500" dirty="0">
                <a:solidFill>
                  <a:schemeClr val="tx1"/>
                </a:solidFill>
                <a:latin typeface="Times New Roman"/>
              </a:rPr>
              <a:t> QR code recognition.</a:t>
            </a:r>
          </a:p>
          <a:p>
            <a:pPr>
              <a:buFont typeface="Arial" pitchFamily="34" charset="0"/>
              <a:buChar char="•"/>
            </a:pPr>
            <a:r>
              <a:rPr lang="en-US" sz="1500" dirty="0">
                <a:solidFill>
                  <a:schemeClr val="tx1"/>
                </a:solidFill>
                <a:latin typeface="Times New Roman"/>
              </a:rPr>
              <a:t> scanning of microchip on ATM card</a:t>
            </a:r>
          </a:p>
          <a:p>
            <a:pPr>
              <a:buFont typeface="Arial" pitchFamily="34" charset="0"/>
              <a:buChar char="•"/>
            </a:pPr>
            <a:r>
              <a:rPr lang="en-US" sz="1500" dirty="0">
                <a:solidFill>
                  <a:schemeClr val="tx1"/>
                </a:solidFill>
                <a:latin typeface="Times New Roman"/>
              </a:rPr>
              <a:t> Releasing chloroform via air conditioner during theft whenever illegal moments are detected.</a:t>
            </a:r>
          </a:p>
          <a:p>
            <a:pPr>
              <a:buFont typeface="Arial" pitchFamily="34" charset="0"/>
              <a:buChar char="•"/>
            </a:pPr>
            <a:r>
              <a:rPr lang="en-US" sz="1500" dirty="0">
                <a:solidFill>
                  <a:schemeClr val="tx1"/>
                </a:solidFill>
                <a:latin typeface="Times New Roman"/>
              </a:rPr>
              <a:t> If the person who can’t speak will perform transaction by the use of actions that webcam will detect and AI will respond.</a:t>
            </a:r>
          </a:p>
          <a:p>
            <a:pPr>
              <a:buFont typeface="Arial" pitchFamily="34" charset="0"/>
              <a:buChar char="•"/>
            </a:pPr>
            <a:r>
              <a:rPr lang="en-US" sz="1500" dirty="0">
                <a:solidFill>
                  <a:schemeClr val="tx1"/>
                </a:solidFill>
                <a:latin typeface="Times New Roman"/>
              </a:rPr>
              <a:t> Through one ATM we can withdraw cash from account of another bank. Such interbank transactions can be implemented. </a:t>
            </a:r>
          </a:p>
          <a:p>
            <a:pPr>
              <a:buFont typeface="Arial" pitchFamily="34" charset="0"/>
              <a:buChar char="•"/>
            </a:pPr>
            <a:r>
              <a:rPr lang="en-US" sz="1500" dirty="0">
                <a:solidFill>
                  <a:schemeClr val="tx1"/>
                </a:solidFill>
                <a:latin typeface="Times New Roman"/>
              </a:rPr>
              <a:t>For this one needs to maintain separate database of all banks and in ATM option of such all banks must be given to user. </a:t>
            </a:r>
          </a:p>
          <a:p>
            <a:pPr>
              <a:buFont typeface="Arial" pitchFamily="34" charset="0"/>
              <a:buChar char="•"/>
            </a:pPr>
            <a:r>
              <a:rPr lang="en-US" sz="1500" dirty="0">
                <a:solidFill>
                  <a:schemeClr val="tx1"/>
                </a:solidFill>
                <a:latin typeface="Times New Roman"/>
              </a:rPr>
              <a:t>User will select one option and then all transactions from that account are performed [3].</a:t>
            </a:r>
          </a:p>
          <a:p>
            <a:pPr>
              <a:buFont typeface="Arial" pitchFamily="34" charset="0"/>
              <a:buChar char="•"/>
            </a:pPr>
            <a:r>
              <a:rPr lang="en-US" sz="1500" dirty="0">
                <a:solidFill>
                  <a:schemeClr val="tx1"/>
                </a:solidFill>
                <a:latin typeface="Times New Roman"/>
              </a:rPr>
              <a:t> Fingerprint image encryption can be developed and collected fingerprints can be stored in central database. </a:t>
            </a:r>
          </a:p>
          <a:p>
            <a:pPr>
              <a:buFont typeface="Arial" pitchFamily="34" charset="0"/>
              <a:buChar char="•"/>
            </a:pPr>
            <a:r>
              <a:rPr lang="en-US" sz="1500" dirty="0">
                <a:solidFill>
                  <a:schemeClr val="tx1"/>
                </a:solidFill>
                <a:latin typeface="Times New Roman"/>
              </a:rPr>
              <a:t>A new sensor must be designed to remove the touched based concept to solve sensor issue by capturing image from distance</a:t>
            </a:r>
            <a:r>
              <a:rPr lang="en-US" sz="1500" dirty="0" smtClean="0">
                <a:solidFill>
                  <a:schemeClr val="tx1"/>
                </a:solidFill>
                <a:latin typeface="Times New Roman"/>
              </a:rPr>
              <a:t>.</a:t>
            </a:r>
            <a:endParaRPr lang="en-US" sz="1500" dirty="0">
              <a:solidFill>
                <a:schemeClr val="tx1"/>
              </a:solidFill>
              <a:latin typeface="Times New Roman"/>
            </a:endParaRPr>
          </a:p>
          <a:p>
            <a:pPr>
              <a:buFont typeface="Arial" pitchFamily="34" charset="0"/>
              <a:buChar char="•"/>
            </a:pPr>
            <a:endParaRPr lang="en-IN" dirty="0">
              <a:solidFill>
                <a:schemeClr val="tx1"/>
              </a:solidFill>
              <a:latin typeface="Times New Roman"/>
            </a:endParaRPr>
          </a:p>
        </p:txBody>
      </p:sp>
    </p:spTree>
    <p:extLst>
      <p:ext uri="{BB962C8B-B14F-4D97-AF65-F5344CB8AC3E}">
        <p14:creationId xmlns="" xmlns:p14="http://schemas.microsoft.com/office/powerpoint/2010/main" val="3806577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5"/>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mj-lt"/>
                <a:ea typeface="Times New Roman"/>
                <a:cs typeface="Times New Roman"/>
                <a:sym typeface="Times New Roman"/>
              </a:rPr>
              <a:t>Conclusion</a:t>
            </a:r>
            <a:endParaRPr lang="en-US" sz="2400" b="1" dirty="0">
              <a:solidFill>
                <a:schemeClr val="bg1"/>
              </a:solidFill>
              <a:latin typeface="+mj-lt"/>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3" name="TextBox 2">
            <a:extLst>
              <a:ext uri="{FF2B5EF4-FFF2-40B4-BE49-F238E27FC236}">
                <a16:creationId xmlns="" xmlns:a16="http://schemas.microsoft.com/office/drawing/2014/main" id="{442AE31C-1066-03E3-AD3E-AA7E2EB6C2F1}"/>
              </a:ext>
            </a:extLst>
          </p:cNvPr>
          <p:cNvSpPr txBox="1"/>
          <p:nvPr/>
        </p:nvSpPr>
        <p:spPr>
          <a:xfrm>
            <a:off x="1068678" y="1078786"/>
            <a:ext cx="677050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endParaRPr lang="en-US" dirty="0">
              <a:latin typeface="Times New Roman"/>
            </a:endParaRPr>
          </a:p>
          <a:p>
            <a:pPr algn="just">
              <a:lnSpc>
                <a:spcPct val="150000"/>
              </a:lnSpc>
            </a:pPr>
            <a:r>
              <a:rPr lang="en-US" dirty="0">
                <a:latin typeface="Times New Roman"/>
              </a:rPr>
              <a:t>The problem of ATM theft and misuse of ATM card has become a major source problem in the society. From the above conceptual model it has been cleared that biometric ATM system is highly secured as it provides authentication. Multimode biometric can be implemented to enhance the security level of the ATM organization[4]. This system identifies a high level model for the modification of existing ATM system by updating biometric authentication, automatic door lock, AI based voice recognition which will ensure an absolute security to the system</a:t>
            </a:r>
          </a:p>
        </p:txBody>
      </p:sp>
    </p:spTree>
    <p:extLst>
      <p:ext uri="{BB962C8B-B14F-4D97-AF65-F5344CB8AC3E}">
        <p14:creationId xmlns="" xmlns:p14="http://schemas.microsoft.com/office/powerpoint/2010/main" val="113789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10783" y="10783"/>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Times New Roman"/>
                <a:ea typeface="Times New Roman"/>
                <a:cs typeface="Times New Roman"/>
                <a:sym typeface="Times New Roman"/>
              </a:rPr>
              <a:t>Problem Statement </a:t>
            </a:r>
            <a:endParaRPr lang="en-US" sz="24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9" name="TextBox 8">
            <a:extLst>
              <a:ext uri="{FF2B5EF4-FFF2-40B4-BE49-F238E27FC236}">
                <a16:creationId xmlns="" xmlns:a16="http://schemas.microsoft.com/office/drawing/2014/main" id="{84E3A0C8-F5A0-4EA4-AE92-57D0958BC61A}"/>
              </a:ext>
            </a:extLst>
          </p:cNvPr>
          <p:cNvSpPr txBox="1"/>
          <p:nvPr/>
        </p:nvSpPr>
        <p:spPr>
          <a:xfrm>
            <a:off x="522157" y="852595"/>
            <a:ext cx="7161562" cy="3046988"/>
          </a:xfrm>
          <a:prstGeom prst="rect">
            <a:avLst/>
          </a:prstGeom>
          <a:noFill/>
        </p:spPr>
        <p:txBody>
          <a:bodyPr wrap="square" lIns="91440" tIns="45720" rIns="91440" bIns="45720" anchor="t">
            <a:spAutoFit/>
          </a:bodyPr>
          <a:lstStyle/>
          <a:p>
            <a:pPr marL="285750" indent="-285750" algn="just">
              <a:lnSpc>
                <a:spcPct val="150000"/>
              </a:lnSpc>
              <a:buChar char="•"/>
            </a:pPr>
            <a:r>
              <a:rPr lang="en-US" sz="1600" dirty="0">
                <a:latin typeface="Times New Roman"/>
              </a:rPr>
              <a:t>In ATM, authentication is performed through ATM PIN given to the customer and a Pin Identification Number known to user. If this information is matches then anyone can withdraw cash from customers account. There are several techniques by which criminals can get this information from user. Some techniques like Skimming, Lebanese Loop or Lost/Stolen Cards.</a:t>
            </a:r>
          </a:p>
          <a:p>
            <a:pPr marL="285750" indent="-285750" algn="just">
              <a:lnSpc>
                <a:spcPct val="150000"/>
              </a:lnSpc>
              <a:buChar char="•"/>
            </a:pPr>
            <a:r>
              <a:rPr lang="en-US" sz="1600" dirty="0">
                <a:latin typeface="Times New Roman"/>
              </a:rPr>
              <a:t>And as we know this frauds mostly happen to senior citizens, house makers etc. This people are the main target of the criminals.</a:t>
            </a:r>
          </a:p>
          <a:p>
            <a:pPr marL="285750" indent="-285750" algn="just">
              <a:lnSpc>
                <a:spcPct val="150000"/>
              </a:lnSpc>
              <a:buChar char="•"/>
            </a:pPr>
            <a:endParaRPr lang="en-IN" sz="1600" dirty="0">
              <a:latin typeface="Times New Roman"/>
            </a:endParaRPr>
          </a:p>
        </p:txBody>
      </p:sp>
    </p:spTree>
    <p:extLst>
      <p:ext uri="{BB962C8B-B14F-4D97-AF65-F5344CB8AC3E}">
        <p14:creationId xmlns="" xmlns:p14="http://schemas.microsoft.com/office/powerpoint/2010/main" val="3740716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a:solidFill>
                  <a:schemeClr val="bg1"/>
                </a:solidFill>
                <a:latin typeface="+mj-lt"/>
                <a:sym typeface="Times New Roman"/>
              </a:rPr>
              <a:t> REFERENCES</a:t>
            </a:r>
            <a:endParaRPr lang="en-US">
              <a:solidFill>
                <a:schemeClr val="bg1"/>
              </a:solidFill>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3" name="TextBox 2">
            <a:extLst>
              <a:ext uri="{FF2B5EF4-FFF2-40B4-BE49-F238E27FC236}">
                <a16:creationId xmlns="" xmlns:a16="http://schemas.microsoft.com/office/drawing/2014/main" id="{442AE31C-1066-03E3-AD3E-AA7E2EB6C2F1}"/>
              </a:ext>
            </a:extLst>
          </p:cNvPr>
          <p:cNvSpPr txBox="1"/>
          <p:nvPr/>
        </p:nvSpPr>
        <p:spPr>
          <a:xfrm>
            <a:off x="914400" y="1107087"/>
            <a:ext cx="706987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r>
              <a:rPr lang="en-US" dirty="0" smtClean="0">
                <a:latin typeface="Times New Roman"/>
              </a:rPr>
              <a:t>1. Multi authentication ATM theft prevention using </a:t>
            </a:r>
            <a:r>
              <a:rPr lang="en-US" dirty="0" err="1" smtClean="0">
                <a:latin typeface="Times New Roman"/>
              </a:rPr>
              <a:t>ibeacon</a:t>
            </a:r>
            <a:r>
              <a:rPr lang="en-US" dirty="0" smtClean="0">
                <a:latin typeface="Times New Roman"/>
              </a:rPr>
              <a:t>- </a:t>
            </a:r>
            <a:r>
              <a:rPr lang="en-US" dirty="0" err="1" smtClean="0">
                <a:latin typeface="Times New Roman"/>
              </a:rPr>
              <a:t>Manoj</a:t>
            </a:r>
            <a:r>
              <a:rPr lang="en-US" dirty="0" smtClean="0">
                <a:latin typeface="Times New Roman"/>
              </a:rPr>
              <a:t> </a:t>
            </a:r>
            <a:r>
              <a:rPr lang="en-US" dirty="0" err="1" smtClean="0">
                <a:latin typeface="Times New Roman"/>
              </a:rPr>
              <a:t>V,Moulishankar</a:t>
            </a:r>
            <a:r>
              <a:rPr lang="en-US" dirty="0" smtClean="0">
                <a:latin typeface="Times New Roman"/>
              </a:rPr>
              <a:t> R, </a:t>
            </a:r>
            <a:r>
              <a:rPr lang="en-US" dirty="0" err="1" smtClean="0">
                <a:latin typeface="Times New Roman"/>
              </a:rPr>
              <a:t>Sasipriya</a:t>
            </a:r>
            <a:r>
              <a:rPr lang="en-US" dirty="0" smtClean="0">
                <a:latin typeface="Times New Roman"/>
              </a:rPr>
              <a:t> S, </a:t>
            </a:r>
            <a:r>
              <a:rPr lang="en-US" dirty="0" err="1" smtClean="0">
                <a:latin typeface="Times New Roman"/>
              </a:rPr>
              <a:t>Usha</a:t>
            </a:r>
            <a:r>
              <a:rPr lang="en-US" dirty="0" smtClean="0">
                <a:latin typeface="Times New Roman"/>
              </a:rPr>
              <a:t> Devi E , </a:t>
            </a:r>
            <a:r>
              <a:rPr lang="en-US" dirty="0" err="1" smtClean="0">
                <a:latin typeface="Times New Roman"/>
              </a:rPr>
              <a:t>Devika</a:t>
            </a:r>
            <a:r>
              <a:rPr lang="en-US" dirty="0" smtClean="0">
                <a:latin typeface="Times New Roman"/>
              </a:rPr>
              <a:t> t.UG student knowledge institute of </a:t>
            </a:r>
            <a:r>
              <a:rPr lang="en-US" dirty="0" err="1" smtClean="0">
                <a:latin typeface="Times New Roman"/>
              </a:rPr>
              <a:t>technology,salem</a:t>
            </a:r>
            <a:r>
              <a:rPr lang="en-US" dirty="0" smtClean="0">
                <a:latin typeface="Times New Roman"/>
              </a:rPr>
              <a:t>.</a:t>
            </a:r>
          </a:p>
          <a:p>
            <a:pPr marL="285750" indent="-285750" algn="just"/>
            <a:r>
              <a:rPr lang="en-US" dirty="0" smtClean="0">
                <a:latin typeface="Times New Roman"/>
              </a:rPr>
              <a:t>2</a:t>
            </a:r>
            <a:r>
              <a:rPr lang="en-US" dirty="0">
                <a:latin typeface="Times New Roman"/>
              </a:rPr>
              <a:t>. Biometric authentications to control ATM theft” Ahmad </a:t>
            </a:r>
            <a:r>
              <a:rPr lang="en-US" dirty="0" err="1">
                <a:latin typeface="Times New Roman"/>
              </a:rPr>
              <a:t>Tasnim</a:t>
            </a:r>
            <a:r>
              <a:rPr lang="en-US" dirty="0">
                <a:latin typeface="Times New Roman"/>
              </a:rPr>
              <a:t> </a:t>
            </a:r>
            <a:r>
              <a:rPr lang="en-US" dirty="0" err="1">
                <a:latin typeface="Times New Roman"/>
              </a:rPr>
              <a:t>Siddiqui,College</a:t>
            </a:r>
            <a:r>
              <a:rPr lang="en-US" dirty="0">
                <a:latin typeface="Times New Roman"/>
              </a:rPr>
              <a:t> of computers and IT </a:t>
            </a:r>
            <a:r>
              <a:rPr lang="en-US" dirty="0" err="1">
                <a:latin typeface="Times New Roman"/>
              </a:rPr>
              <a:t>Taif</a:t>
            </a:r>
            <a:r>
              <a:rPr lang="en-US" dirty="0">
                <a:latin typeface="Times New Roman"/>
              </a:rPr>
              <a:t> </a:t>
            </a:r>
            <a:r>
              <a:rPr lang="en-US" dirty="0" err="1">
                <a:latin typeface="Times New Roman"/>
              </a:rPr>
              <a:t>University,Kingdom</a:t>
            </a:r>
            <a:r>
              <a:rPr lang="en-US" dirty="0">
                <a:latin typeface="Times New Roman"/>
              </a:rPr>
              <a:t> of Saudi Arabia.</a:t>
            </a:r>
          </a:p>
          <a:p>
            <a:pPr marL="285750" indent="-285750" algn="just"/>
            <a:r>
              <a:rPr lang="en-US" dirty="0">
                <a:latin typeface="Times New Roman"/>
              </a:rPr>
              <a:t>3.  ATM security using fingerprint authentication and OTP-</a:t>
            </a:r>
            <a:r>
              <a:rPr lang="en-US" dirty="0" err="1">
                <a:latin typeface="Times New Roman"/>
              </a:rPr>
              <a:t>Aruna</a:t>
            </a:r>
            <a:r>
              <a:rPr lang="en-US" dirty="0">
                <a:latin typeface="Times New Roman"/>
              </a:rPr>
              <a:t> r, </a:t>
            </a:r>
            <a:r>
              <a:rPr lang="en-US" dirty="0" err="1">
                <a:latin typeface="Times New Roman"/>
              </a:rPr>
              <a:t>Sudha</a:t>
            </a:r>
            <a:r>
              <a:rPr lang="en-US" dirty="0">
                <a:latin typeface="Times New Roman"/>
              </a:rPr>
              <a:t> v, </a:t>
            </a:r>
            <a:r>
              <a:rPr lang="en-US" dirty="0" err="1">
                <a:latin typeface="Times New Roman"/>
              </a:rPr>
              <a:t>Shruthi</a:t>
            </a:r>
            <a:r>
              <a:rPr lang="en-US" dirty="0">
                <a:latin typeface="Times New Roman"/>
              </a:rPr>
              <a:t> </a:t>
            </a:r>
            <a:r>
              <a:rPr lang="en-US" dirty="0" err="1">
                <a:latin typeface="Times New Roman"/>
              </a:rPr>
              <a:t>G,Usha</a:t>
            </a:r>
            <a:r>
              <a:rPr lang="en-US" dirty="0">
                <a:latin typeface="Times New Roman"/>
              </a:rPr>
              <a:t> </a:t>
            </a:r>
            <a:r>
              <a:rPr lang="en-US" dirty="0" err="1">
                <a:latin typeface="Times New Roman"/>
              </a:rPr>
              <a:t>Rani</a:t>
            </a:r>
            <a:r>
              <a:rPr lang="en-US" dirty="0">
                <a:latin typeface="Times New Roman"/>
              </a:rPr>
              <a:t> R, </a:t>
            </a:r>
            <a:r>
              <a:rPr lang="en-US" dirty="0" err="1">
                <a:latin typeface="Times New Roman"/>
              </a:rPr>
              <a:t>Sushma</a:t>
            </a:r>
            <a:r>
              <a:rPr lang="en-US" dirty="0">
                <a:latin typeface="Times New Roman"/>
              </a:rPr>
              <a:t> V ,Department of electronics and telecommunication Engineering, </a:t>
            </a:r>
            <a:r>
              <a:rPr lang="en-US" dirty="0" err="1">
                <a:latin typeface="Times New Roman"/>
              </a:rPr>
              <a:t>Shri</a:t>
            </a:r>
            <a:r>
              <a:rPr lang="en-US" dirty="0">
                <a:latin typeface="Times New Roman"/>
              </a:rPr>
              <a:t> </a:t>
            </a:r>
            <a:r>
              <a:rPr lang="en-US" dirty="0" err="1">
                <a:latin typeface="Times New Roman"/>
              </a:rPr>
              <a:t>Sairam</a:t>
            </a:r>
            <a:r>
              <a:rPr lang="en-US" dirty="0">
                <a:latin typeface="Times New Roman"/>
              </a:rPr>
              <a:t> College of </a:t>
            </a:r>
            <a:r>
              <a:rPr lang="en-US" dirty="0" err="1">
                <a:latin typeface="Times New Roman"/>
              </a:rPr>
              <a:t>Engineering,Anekal,Banglore</a:t>
            </a:r>
            <a:r>
              <a:rPr lang="en-US" dirty="0">
                <a:latin typeface="Times New Roman"/>
              </a:rPr>
              <a:t>.</a:t>
            </a:r>
          </a:p>
          <a:p>
            <a:pPr marL="285750" indent="-285750" algn="just"/>
            <a:r>
              <a:rPr lang="en-US" dirty="0">
                <a:latin typeface="Times New Roman"/>
              </a:rPr>
              <a:t>4. A Biometric based ATM Security System using RFID &amp; GSM Technology </a:t>
            </a:r>
            <a:r>
              <a:rPr lang="en-US" dirty="0" err="1">
                <a:latin typeface="Times New Roman"/>
              </a:rPr>
              <a:t>S.Naga</a:t>
            </a:r>
            <a:r>
              <a:rPr lang="en-US" dirty="0">
                <a:latin typeface="Times New Roman"/>
              </a:rPr>
              <a:t> Gowri1 | </a:t>
            </a:r>
            <a:r>
              <a:rPr lang="en-US" dirty="0" err="1">
                <a:latin typeface="Times New Roman"/>
              </a:rPr>
              <a:t>R.Durga</a:t>
            </a:r>
            <a:r>
              <a:rPr lang="en-US" dirty="0">
                <a:latin typeface="Times New Roman"/>
              </a:rPr>
              <a:t> Devi2 | P.Gowshalya3 1,2,3UG Scholars, Department of </a:t>
            </a:r>
            <a:r>
              <a:rPr lang="en-US" dirty="0" err="1">
                <a:latin typeface="Times New Roman"/>
              </a:rPr>
              <a:t>ECE,Roever</a:t>
            </a:r>
            <a:r>
              <a:rPr lang="en-US" dirty="0">
                <a:latin typeface="Times New Roman"/>
              </a:rPr>
              <a:t> Engineering College, </a:t>
            </a:r>
            <a:r>
              <a:rPr lang="en-US" dirty="0" err="1">
                <a:latin typeface="Times New Roman"/>
              </a:rPr>
              <a:t>Perambalur</a:t>
            </a:r>
            <a:r>
              <a:rPr lang="en-US" dirty="0">
                <a:latin typeface="Times New Roman"/>
              </a:rPr>
              <a:t>, India</a:t>
            </a:r>
            <a:r>
              <a:rPr lang="en-US" dirty="0" smtClean="0">
                <a:latin typeface="Times New Roman"/>
              </a:rPr>
              <a:t>.</a:t>
            </a:r>
          </a:p>
          <a:p>
            <a:pPr marL="285750" indent="-285750" algn="just"/>
            <a:r>
              <a:rPr lang="en-US" dirty="0" smtClean="0">
                <a:latin typeface="Times New Roman"/>
              </a:rPr>
              <a:t>5. </a:t>
            </a:r>
            <a:r>
              <a:rPr lang="en-US" dirty="0" smtClean="0">
                <a:latin typeface="Times New Roman"/>
                <a:hlinkClick r:id="rId6"/>
              </a:rPr>
              <a:t>www.googlescholar.com</a:t>
            </a:r>
            <a:r>
              <a:rPr lang="en-US" dirty="0" smtClean="0">
                <a:latin typeface="Times New Roman"/>
              </a:rPr>
              <a:t>  </a:t>
            </a:r>
          </a:p>
          <a:p>
            <a:pPr marL="285750" indent="-285750" algn="just"/>
            <a:r>
              <a:rPr lang="en-US" dirty="0" smtClean="0">
                <a:latin typeface="Times New Roman"/>
              </a:rPr>
              <a:t>6.  www.ieeexplore.com</a:t>
            </a:r>
            <a:endParaRPr lang="en-US" dirty="0">
              <a:latin typeface="Times New Roman"/>
            </a:endParaRPr>
          </a:p>
        </p:txBody>
      </p:sp>
    </p:spTree>
    <p:extLst>
      <p:ext uri="{BB962C8B-B14F-4D97-AF65-F5344CB8AC3E}">
        <p14:creationId xmlns="" xmlns:p14="http://schemas.microsoft.com/office/powerpoint/2010/main" val="3568421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a:extLst>
              <a:ext uri="{FF2B5EF4-FFF2-40B4-BE49-F238E27FC236}">
                <a16:creationId xmlns="" xmlns:a16="http://schemas.microsoft.com/office/drawing/2014/main" id="{8EAFA384-2214-4B64-9CC3-E1D9A14C3F23}"/>
              </a:ext>
            </a:extLst>
          </p:cNvPr>
          <p:cNvPicPr>
            <a:picLocks noChangeAspect="1"/>
          </p:cNvPicPr>
          <p:nvPr/>
        </p:nvPicPr>
        <p:blipFill>
          <a:blip r:embed="rId4"/>
          <a:stretch>
            <a:fillRect/>
          </a:stretch>
        </p:blipFill>
        <p:spPr>
          <a:xfrm>
            <a:off x="636145" y="0"/>
            <a:ext cx="916044" cy="781049"/>
          </a:xfrm>
          <a:prstGeom prst="rect">
            <a:avLst/>
          </a:prstGeom>
        </p:spPr>
      </p:pic>
      <p:sp>
        <p:nvSpPr>
          <p:cNvPr id="13" name="Google Shape;106;p1">
            <a:extLst>
              <a:ext uri="{FF2B5EF4-FFF2-40B4-BE49-F238E27FC236}">
                <a16:creationId xmlns="" xmlns:a16="http://schemas.microsoft.com/office/drawing/2014/main" id="{4667F7D5-1CAF-4E57-9491-DBD5131EA998}"/>
              </a:ext>
            </a:extLst>
          </p:cNvPr>
          <p:cNvSpPr txBox="1"/>
          <p:nvPr/>
        </p:nvSpPr>
        <p:spPr>
          <a:xfrm>
            <a:off x="1231661" y="1086993"/>
            <a:ext cx="6883639" cy="492355"/>
          </a:xfrm>
          <a:prstGeom prst="rect">
            <a:avLst/>
          </a:prstGeom>
          <a:noFill/>
          <a:ln>
            <a:noFill/>
          </a:ln>
        </p:spPr>
        <p:txBody>
          <a:bodyPr spcFirstLastPara="1" wrap="square" lIns="0" tIns="0" rIns="0" bIns="0" anchor="t" anchorCtr="0">
            <a:noAutofit/>
          </a:bodyPr>
          <a:lstStyle/>
          <a:p>
            <a:pPr algn="ctr">
              <a:lnSpc>
                <a:spcPct val="96428"/>
              </a:lnSpc>
              <a:buSzPts val="2800"/>
            </a:pPr>
            <a:r>
              <a:rPr lang="en-US" sz="4800" b="1" dirty="0">
                <a:solidFill>
                  <a:schemeClr val="dk1"/>
                </a:solidFill>
                <a:latin typeface="+mj-lt"/>
                <a:ea typeface="Times New Roman"/>
                <a:cs typeface="Times New Roman"/>
                <a:sym typeface="Times New Roman"/>
              </a:rPr>
              <a:t>Thank You !!</a:t>
            </a:r>
            <a:endParaRPr sz="4800" dirty="0">
              <a:latin typeface="+mj-lt"/>
            </a:endParaRPr>
          </a:p>
        </p:txBody>
      </p:sp>
      <p:sp>
        <p:nvSpPr>
          <p:cNvPr id="14" name="Google Shape;107;p1">
            <a:extLst>
              <a:ext uri="{FF2B5EF4-FFF2-40B4-BE49-F238E27FC236}">
                <a16:creationId xmlns="" xmlns:a16="http://schemas.microsoft.com/office/drawing/2014/main" id="{D22D7A5C-C6EE-414B-8A58-966DB0E7540F}"/>
              </a:ext>
            </a:extLst>
          </p:cNvPr>
          <p:cNvSpPr txBox="1"/>
          <p:nvPr/>
        </p:nvSpPr>
        <p:spPr>
          <a:xfrm>
            <a:off x="720605" y="2445271"/>
            <a:ext cx="7905750" cy="517525"/>
          </a:xfrm>
          <a:prstGeom prst="rect">
            <a:avLst/>
          </a:prstGeom>
          <a:noFill/>
          <a:ln>
            <a:noFill/>
          </a:ln>
        </p:spPr>
        <p:txBody>
          <a:bodyPr spcFirstLastPara="1" wrap="square" lIns="0" tIns="0" rIns="0" bIns="0" anchor="t" anchorCtr="0">
            <a:noAutofit/>
          </a:bodyPr>
          <a:lstStyle/>
          <a:p>
            <a:pPr algn="ctr">
              <a:lnSpc>
                <a:spcPct val="115625"/>
              </a:lnSpc>
              <a:buClr>
                <a:srgbClr val="3333CC"/>
              </a:buClr>
              <a:buSzPts val="3200"/>
            </a:pPr>
            <a:r>
              <a:rPr lang="en-US" sz="2400" b="1" dirty="0">
                <a:solidFill>
                  <a:schemeClr val="dk1"/>
                </a:solidFill>
                <a:latin typeface="+mn-lt"/>
                <a:ea typeface="Times New Roman"/>
                <a:cs typeface="Times New Roman"/>
                <a:sym typeface="Times New Roman"/>
              </a:rPr>
              <a:t>Questions if any…</a:t>
            </a:r>
            <a:endParaRPr sz="1100" dirty="0">
              <a:solidFill>
                <a:schemeClr val="dk1"/>
              </a:solidFill>
              <a:latin typeface="+mn-lt"/>
            </a:endParaRPr>
          </a:p>
        </p:txBody>
      </p:sp>
      <p:pic>
        <p:nvPicPr>
          <p:cNvPr id="5" name="Picture 4">
            <a:extLst>
              <a:ext uri="{FF2B5EF4-FFF2-40B4-BE49-F238E27FC236}">
                <a16:creationId xmlns="" xmlns:a16="http://schemas.microsoft.com/office/drawing/2014/main" id="{4F0D3855-4B93-4D49-9247-EA843DD80EB7}"/>
              </a:ext>
            </a:extLst>
          </p:cNvPr>
          <p:cNvPicPr>
            <a:picLocks noChangeAspect="1"/>
          </p:cNvPicPr>
          <p:nvPr/>
        </p:nvPicPr>
        <p:blipFill>
          <a:blip r:embed="rId5"/>
          <a:stretch>
            <a:fillRect/>
          </a:stretch>
        </p:blipFill>
        <p:spPr>
          <a:xfrm>
            <a:off x="8115300" y="11938"/>
            <a:ext cx="1028700" cy="781050"/>
          </a:xfrm>
          <a:prstGeom prst="rect">
            <a:avLst/>
          </a:prstGeom>
        </p:spPr>
      </p:pic>
      <p:sp>
        <p:nvSpPr>
          <p:cNvPr id="20" name="Google Shape;110;p1">
            <a:extLst>
              <a:ext uri="{FF2B5EF4-FFF2-40B4-BE49-F238E27FC236}">
                <a16:creationId xmlns="" xmlns:a16="http://schemas.microsoft.com/office/drawing/2014/main" id="{5C1FEB09-3B5F-4E6E-B1AB-349B5ED0F670}"/>
              </a:ext>
            </a:extLst>
          </p:cNvPr>
          <p:cNvSpPr txBox="1"/>
          <p:nvPr/>
        </p:nvSpPr>
        <p:spPr>
          <a:xfrm>
            <a:off x="7320769" y="3613422"/>
            <a:ext cx="1921220" cy="380961"/>
          </a:xfrm>
          <a:prstGeom prst="rect">
            <a:avLst/>
          </a:prstGeom>
          <a:noFill/>
          <a:ln>
            <a:noFill/>
          </a:ln>
        </p:spPr>
        <p:txBody>
          <a:bodyPr spcFirstLastPara="1" wrap="square" lIns="91425" tIns="45700" rIns="91425" bIns="45700" anchor="t" anchorCtr="0">
            <a:spAutoFit/>
          </a:bodyPr>
          <a:lstStyle/>
          <a:p>
            <a:pPr algn="ctr">
              <a:lnSpc>
                <a:spcPct val="66666"/>
              </a:lnSpc>
              <a:buClr>
                <a:schemeClr val="dk1"/>
              </a:buClr>
              <a:buSzPts val="2400"/>
            </a:pPr>
            <a:endParaRPr b="1">
              <a:solidFill>
                <a:schemeClr val="bg1"/>
              </a:solidFill>
              <a:latin typeface="+mj-lt"/>
              <a:ea typeface="Times New Roman"/>
              <a:cs typeface="Times New Roman"/>
              <a:sym typeface="Times New Roman"/>
            </a:endParaRPr>
          </a:p>
          <a:p>
            <a:pPr algn="ctr">
              <a:lnSpc>
                <a:spcPct val="66666"/>
              </a:lnSpc>
              <a:buClr>
                <a:srgbClr val="3333CC"/>
              </a:buClr>
              <a:buSzPts val="2400"/>
            </a:pPr>
            <a:endParaRPr lang="en-US" b="1">
              <a:solidFill>
                <a:schemeClr val="bg1"/>
              </a:solidFill>
              <a:latin typeface="+mj-lt"/>
              <a:cs typeface="Times New Roman"/>
              <a:sym typeface="Times New Roman"/>
            </a:endParaRPr>
          </a:p>
        </p:txBody>
      </p:sp>
      <p:sp>
        <p:nvSpPr>
          <p:cNvPr id="22" name="TextBox 21">
            <a:extLst>
              <a:ext uri="{FF2B5EF4-FFF2-40B4-BE49-F238E27FC236}">
                <a16:creationId xmlns="" xmlns:a16="http://schemas.microsoft.com/office/drawing/2014/main" id="{48B399B6-50D6-48C9-9374-706C70DE8B0F}"/>
              </a:ext>
            </a:extLst>
          </p:cNvPr>
          <p:cNvSpPr txBox="1"/>
          <p:nvPr/>
        </p:nvSpPr>
        <p:spPr>
          <a:xfrm>
            <a:off x="2489812" y="4907027"/>
            <a:ext cx="5883007" cy="220253"/>
          </a:xfrm>
          <a:prstGeom prst="rect">
            <a:avLst/>
          </a:prstGeom>
          <a:noFill/>
        </p:spPr>
        <p:txBody>
          <a:bodyPr wrap="square">
            <a:spAutoFit/>
          </a:bodyPr>
          <a:lstStyle/>
          <a:p>
            <a:pPr algn="ctr">
              <a:lnSpc>
                <a:spcPct val="66666"/>
              </a:lnSpc>
              <a:buClr>
                <a:srgbClr val="3333CC"/>
              </a:buClr>
              <a:buSzPts val="2400"/>
            </a:pPr>
            <a:r>
              <a:rPr lang="en-IN" sz="1200" b="1" dirty="0">
                <a:solidFill>
                  <a:schemeClr val="tx1">
                    <a:lumMod val="65000"/>
                    <a:lumOff val="35000"/>
                  </a:schemeClr>
                </a:solidFill>
                <a:latin typeface="+mj-lt"/>
                <a:cs typeface="Times New Roman"/>
                <a:sym typeface="Times New Roman"/>
              </a:rPr>
              <a:t>Sandip Institute of Technology and Research Centre, Nashik.</a:t>
            </a:r>
            <a:endParaRPr lang="en-IN" sz="1200" dirty="0">
              <a:solidFill>
                <a:schemeClr val="tx1">
                  <a:lumMod val="65000"/>
                  <a:lumOff val="35000"/>
                </a:schemeClr>
              </a:solidFill>
              <a:latin typeface="+mj-lt"/>
            </a:endParaRPr>
          </a:p>
        </p:txBody>
      </p:sp>
      <p:sp>
        <p:nvSpPr>
          <p:cNvPr id="24" name="TextBox 23">
            <a:extLst>
              <a:ext uri="{FF2B5EF4-FFF2-40B4-BE49-F238E27FC236}">
                <a16:creationId xmlns="" xmlns:a16="http://schemas.microsoft.com/office/drawing/2014/main" id="{C00FA1F8-85CE-4502-AA5F-A69722AA3AC1}"/>
              </a:ext>
            </a:extLst>
          </p:cNvPr>
          <p:cNvSpPr txBox="1"/>
          <p:nvPr/>
        </p:nvSpPr>
        <p:spPr>
          <a:xfrm>
            <a:off x="23955" y="4823252"/>
            <a:ext cx="3173289" cy="385811"/>
          </a:xfrm>
          <a:prstGeom prst="rect">
            <a:avLst/>
          </a:prstGeom>
          <a:noFill/>
        </p:spPr>
        <p:txBody>
          <a:bodyPr wrap="square">
            <a:spAutoFit/>
          </a:bodyPr>
          <a:lstStyle/>
          <a:p>
            <a:pPr algn="ctr">
              <a:lnSpc>
                <a:spcPct val="66666"/>
              </a:lnSpc>
              <a:buClr>
                <a:srgbClr val="3333CC"/>
              </a:buClr>
              <a:buSzPts val="2400"/>
            </a:pPr>
            <a:r>
              <a:rPr lang="en-US" b="1" dirty="0">
                <a:solidFill>
                  <a:srgbClr val="FF0000"/>
                </a:solidFill>
                <a:ea typeface="Times New Roman"/>
                <a:cs typeface="Times New Roman"/>
                <a:sym typeface="Times New Roman"/>
              </a:rPr>
              <a:t>Department of Electronics &amp; Telecommunication</a:t>
            </a:r>
            <a:endParaRPr lang="en-US" dirty="0">
              <a:solidFill>
                <a:srgbClr val="FF0000"/>
              </a:solidFill>
            </a:endParaRPr>
          </a:p>
        </p:txBody>
      </p:sp>
      <p:cxnSp>
        <p:nvCxnSpPr>
          <p:cNvPr id="21" name="Straight Connector 20">
            <a:extLst>
              <a:ext uri="{FF2B5EF4-FFF2-40B4-BE49-F238E27FC236}">
                <a16:creationId xmlns="" xmlns:a16="http://schemas.microsoft.com/office/drawing/2014/main" id="{356FBE3C-7D80-4A68-933D-9956A2D8AF4A}"/>
              </a:ext>
            </a:extLst>
          </p:cNvPr>
          <p:cNvCxnSpPr/>
          <p:nvPr/>
        </p:nvCxnSpPr>
        <p:spPr>
          <a:xfrm>
            <a:off x="3095740" y="4885398"/>
            <a:ext cx="0" cy="230865"/>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25859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10783" y="10783"/>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smtClean="0">
                <a:solidFill>
                  <a:schemeClr val="bg1"/>
                </a:solidFill>
                <a:latin typeface="Times New Roman"/>
                <a:ea typeface="Times New Roman"/>
                <a:cs typeface="Times New Roman"/>
                <a:sym typeface="Times New Roman"/>
              </a:rPr>
              <a:t>Site Survey</a:t>
            </a:r>
            <a:r>
              <a:rPr lang="en-US" sz="2400" b="1" dirty="0">
                <a:solidFill>
                  <a:schemeClr val="bg1"/>
                </a:solidFill>
                <a:latin typeface="Times New Roman"/>
                <a:ea typeface="Times New Roman"/>
                <a:cs typeface="Times New Roman"/>
                <a:sym typeface="Times New Roman"/>
              </a:rPr>
              <a:t> </a:t>
            </a:r>
            <a:endParaRPr lang="en-US" sz="24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36866" name="AutoShape 2" descr="blob:https://web.whatsapp.com/b8947a80-9237-4862-9bbe-7eb84370a07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descr="0ac1b526-921c-4945-af5e-bb890ea71f06.jpg"/>
          <p:cNvPicPr>
            <a:picLocks noChangeAspect="1"/>
          </p:cNvPicPr>
          <p:nvPr/>
        </p:nvPicPr>
        <p:blipFill>
          <a:blip r:embed="rId6"/>
          <a:stretch>
            <a:fillRect/>
          </a:stretch>
        </p:blipFill>
        <p:spPr>
          <a:xfrm>
            <a:off x="1069968" y="811658"/>
            <a:ext cx="2298502" cy="3708971"/>
          </a:xfrm>
          <a:prstGeom prst="rect">
            <a:avLst/>
          </a:prstGeom>
        </p:spPr>
      </p:pic>
      <p:pic>
        <p:nvPicPr>
          <p:cNvPr id="9" name="Picture 8" descr="6ec40a29-3026-4dcf-95a5-81d416d12a43.jpg"/>
          <p:cNvPicPr>
            <a:picLocks noChangeAspect="1"/>
          </p:cNvPicPr>
          <p:nvPr/>
        </p:nvPicPr>
        <p:blipFill>
          <a:blip r:embed="rId7"/>
          <a:stretch>
            <a:fillRect/>
          </a:stretch>
        </p:blipFill>
        <p:spPr>
          <a:xfrm>
            <a:off x="3883632" y="744395"/>
            <a:ext cx="4623371" cy="3570752"/>
          </a:xfrm>
          <a:prstGeom prst="rect">
            <a:avLst/>
          </a:prstGeom>
        </p:spPr>
      </p:pic>
      <p:sp>
        <p:nvSpPr>
          <p:cNvPr id="10" name="TextBox 9"/>
          <p:cNvSpPr txBox="1"/>
          <p:nvPr/>
        </p:nvSpPr>
        <p:spPr>
          <a:xfrm>
            <a:off x="2229492" y="4530903"/>
            <a:ext cx="4643919" cy="307777"/>
          </a:xfrm>
          <a:prstGeom prst="rect">
            <a:avLst/>
          </a:prstGeom>
          <a:noFill/>
        </p:spPr>
        <p:txBody>
          <a:bodyPr wrap="square" rtlCol="0">
            <a:spAutoFit/>
          </a:bodyPr>
          <a:lstStyle/>
          <a:p>
            <a:r>
              <a:rPr lang="en-US" dirty="0" smtClean="0"/>
              <a:t>fig,. Site Survey at SBI ATM, Ashoknagar Satpur Nashik</a:t>
            </a:r>
            <a:endParaRPr lang="en-US" dirty="0"/>
          </a:p>
        </p:txBody>
      </p:sp>
    </p:spTree>
    <p:extLst>
      <p:ext uri="{BB962C8B-B14F-4D97-AF65-F5344CB8AC3E}">
        <p14:creationId xmlns="" xmlns:p14="http://schemas.microsoft.com/office/powerpoint/2010/main" val="3740716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smtClean="0">
                <a:solidFill>
                  <a:schemeClr val="bg1"/>
                </a:solidFill>
                <a:latin typeface="Times New Roman"/>
                <a:ea typeface="Times New Roman"/>
                <a:cs typeface="Times New Roman"/>
                <a:sym typeface="Times New Roman"/>
              </a:rPr>
              <a:t>Site Survey</a:t>
            </a:r>
            <a:r>
              <a:rPr lang="en-US" sz="2400" b="1" dirty="0">
                <a:solidFill>
                  <a:schemeClr val="bg1"/>
                </a:solidFill>
                <a:latin typeface="Times New Roman"/>
                <a:ea typeface="Times New Roman"/>
                <a:cs typeface="Times New Roman"/>
                <a:sym typeface="Times New Roman"/>
              </a:rPr>
              <a:t> </a:t>
            </a:r>
            <a:endParaRPr lang="en-US" sz="24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36866" name="AutoShape 2" descr="blob:https://web.whatsapp.com/b8947a80-9237-4862-9bbe-7eb84370a07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318499" y="678095"/>
            <a:ext cx="8301519" cy="3862596"/>
          </a:xfrm>
          <a:prstGeom prst="rect">
            <a:avLst/>
          </a:prstGeom>
          <a:noFill/>
        </p:spPr>
        <p:txBody>
          <a:bodyPr wrap="square" rtlCol="0">
            <a:spAutoFit/>
          </a:bodyPr>
          <a:lstStyle/>
          <a:p>
            <a:pPr algn="just">
              <a:lnSpc>
                <a:spcPct val="150000"/>
              </a:lnSpc>
              <a:buFont typeface="Arial" pitchFamily="34" charset="0"/>
              <a:buChar char="•"/>
            </a:pPr>
            <a:r>
              <a:rPr lang="en-US" dirty="0" smtClean="0">
                <a:latin typeface="Times New Roman"/>
                <a:ea typeface="Times New Roman"/>
              </a:rPr>
              <a:t>During our visit to an ATM located in Ashoknagar, Satpur, Nashik, we observed several concerning issues. The doors of the ATM were broken, posing a significant security risk. The overall security was notably low, with no visible security personnel or surveillance systems in place. This lack of security creates an environment where various malpractices, such as unauthorized access and potential theft, can easily occur. The condition of the ATM and its surroundings raise serious concerns about the safety and integrity of financial transactions at this location.</a:t>
            </a:r>
          </a:p>
          <a:p>
            <a:pPr algn="just">
              <a:lnSpc>
                <a:spcPct val="150000"/>
              </a:lnSpc>
              <a:buFont typeface="Arial" pitchFamily="34" charset="0"/>
              <a:buChar char="•"/>
            </a:pPr>
            <a:r>
              <a:rPr lang="en-US" dirty="0" smtClean="0"/>
              <a:t>The ATM device lacked any security systems, making it highly vulnerable to unauthorized activities. The absence of proper doors and surveillance meant that skimming devices could easily be installed without detection. Additionally, there was no privacy for users while withdrawing or depositing money, exposing them to potential onlookers and increasing the risk of financial fraud. The overall condition of the ATM raises serious concerns about the safety and security of transactions at this location.</a:t>
            </a:r>
          </a:p>
          <a:p>
            <a:pPr algn="just">
              <a:lnSpc>
                <a:spcPct val="150000"/>
              </a:lnSpc>
            </a:pPr>
            <a:endParaRPr lang="en-US" dirty="0" smtClean="0">
              <a:latin typeface="Times New Roman"/>
              <a:ea typeface="Times New Roman"/>
            </a:endParaRPr>
          </a:p>
          <a:p>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374071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10783" y="10783"/>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smtClean="0">
                <a:solidFill>
                  <a:schemeClr val="bg1"/>
                </a:solidFill>
                <a:latin typeface="Times New Roman"/>
                <a:cs typeface="Times New Roman"/>
                <a:sym typeface="Times New Roman"/>
              </a:rPr>
              <a:t>Problem Statement- Video</a:t>
            </a:r>
            <a:endParaRPr lang="en-US" sz="24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6" name="TextBox 5"/>
          <p:cNvSpPr txBox="1"/>
          <p:nvPr/>
        </p:nvSpPr>
        <p:spPr>
          <a:xfrm>
            <a:off x="2377440" y="2225040"/>
            <a:ext cx="5425440" cy="584775"/>
          </a:xfrm>
          <a:prstGeom prst="rect">
            <a:avLst/>
          </a:prstGeom>
          <a:noFill/>
        </p:spPr>
        <p:txBody>
          <a:bodyPr wrap="square" rtlCol="0">
            <a:spAutoFit/>
          </a:bodyPr>
          <a:lstStyle/>
          <a:p>
            <a:r>
              <a:rPr lang="en-US" sz="3200" b="1" dirty="0" smtClean="0"/>
              <a:t>Project Video in Phone</a:t>
            </a:r>
            <a:endParaRPr lang="en-US" sz="3200" b="1" dirty="0"/>
          </a:p>
        </p:txBody>
      </p:sp>
    </p:spTree>
    <p:extLst>
      <p:ext uri="{BB962C8B-B14F-4D97-AF65-F5344CB8AC3E}">
        <p14:creationId xmlns="" xmlns:p14="http://schemas.microsoft.com/office/powerpoint/2010/main" val="3740716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22302"/>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Times New Roman"/>
                <a:ea typeface="Times New Roman"/>
                <a:cs typeface="Times New Roman"/>
                <a:sym typeface="Times New Roman"/>
              </a:rPr>
              <a:t>Introduction</a:t>
            </a:r>
            <a:endParaRPr lang="en-US" sz="24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9" name="TextBox 8">
            <a:extLst>
              <a:ext uri="{FF2B5EF4-FFF2-40B4-BE49-F238E27FC236}">
                <a16:creationId xmlns="" xmlns:a16="http://schemas.microsoft.com/office/drawing/2014/main" id="{986BFCB6-0B47-4994-B052-3E82452B4BF4}"/>
              </a:ext>
            </a:extLst>
          </p:cNvPr>
          <p:cNvSpPr txBox="1"/>
          <p:nvPr/>
        </p:nvSpPr>
        <p:spPr>
          <a:xfrm>
            <a:off x="678094" y="616449"/>
            <a:ext cx="7756989" cy="4293483"/>
          </a:xfrm>
          <a:prstGeom prst="rect">
            <a:avLst/>
          </a:prstGeom>
          <a:noFill/>
        </p:spPr>
        <p:txBody>
          <a:bodyPr wrap="square" lIns="91440" tIns="45720" rIns="91440" bIns="45720" anchor="t">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ATM is an automated teller machine which is a computerized telecommunication device that provides customer with access to financial transactions in public space without the need for human clerk or bank teller. In this paper we proposed to add more security to current ATM system. </a:t>
            </a:r>
          </a:p>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By using biometric authentication and GSM technology, we can overcome many of the flaws introduced by our current ATM system. In modern world, money is required at any time or anywhere for travelling, shopping and health emergencies we need to carry money. </a:t>
            </a:r>
          </a:p>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It increases the risk of robbery at any instant, where bank is the safest place to keep our money. It provides automated teller machine (ATM) which can provide money at any time at any location.</a:t>
            </a:r>
          </a:p>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 ATM is the easiest way to get the money. So to increase the further security we are motivated to increase user security by adding secondary stage of prevention to the existing security system by using biometric authentication and GSM module to generate OTP and verify whether the specified person is using. User will only be allowed transaction only if OTP is received by specified user. </a:t>
            </a:r>
          </a:p>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In current scenario the way banking and transaction system is changing in the world, the validation,</a:t>
            </a:r>
          </a:p>
        </p:txBody>
      </p:sp>
    </p:spTree>
    <p:extLst>
      <p:ext uri="{BB962C8B-B14F-4D97-AF65-F5344CB8AC3E}">
        <p14:creationId xmlns="" xmlns:p14="http://schemas.microsoft.com/office/powerpoint/2010/main" val="1597986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22302"/>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572001"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Times New Roman"/>
                <a:ea typeface="Times New Roman"/>
                <a:cs typeface="Times New Roman"/>
                <a:sym typeface="Times New Roman"/>
              </a:rPr>
              <a:t>Introduction</a:t>
            </a:r>
            <a:endParaRPr lang="en-US" sz="2400" b="1" dirty="0">
              <a:solidFill>
                <a:schemeClr val="bg1"/>
              </a:solidFill>
              <a:latin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9" name="TextBox 8">
            <a:extLst>
              <a:ext uri="{FF2B5EF4-FFF2-40B4-BE49-F238E27FC236}">
                <a16:creationId xmlns="" xmlns:a16="http://schemas.microsoft.com/office/drawing/2014/main" id="{986BFCB6-0B47-4994-B052-3E82452B4BF4}"/>
              </a:ext>
            </a:extLst>
          </p:cNvPr>
          <p:cNvSpPr txBox="1"/>
          <p:nvPr/>
        </p:nvSpPr>
        <p:spPr>
          <a:xfrm>
            <a:off x="636997" y="1099334"/>
            <a:ext cx="7756989" cy="2031325"/>
          </a:xfrm>
          <a:prstGeom prst="rect">
            <a:avLst/>
          </a:prstGeom>
          <a:noFill/>
        </p:spPr>
        <p:txBody>
          <a:bodyPr wrap="square" lIns="91440" tIns="45720" rIns="91440" bIns="45720" anchor="t">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Authentication and verification has always been the part to worry about security and confidentiality of the consumers. In rapid changing world it is not easy to maintain integrity and authenticity of a persons.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To prevent the frauds we need some foolproof security solutions which we can use along with current available technology. </a:t>
            </a:r>
          </a:p>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We can use Biometric authentication, automatic door lock system </a:t>
            </a:r>
          </a:p>
        </p:txBody>
      </p:sp>
    </p:spTree>
    <p:extLst>
      <p:ext uri="{BB962C8B-B14F-4D97-AF65-F5344CB8AC3E}">
        <p14:creationId xmlns="" xmlns:p14="http://schemas.microsoft.com/office/powerpoint/2010/main" val="159798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0" y="0"/>
            <a:ext cx="9144000" cy="5143505"/>
          </a:xfrm>
          <a:prstGeom prst="rect">
            <a:avLst/>
          </a:prstGeom>
          <a:noFill/>
          <a:ln>
            <a:noFill/>
          </a:ln>
        </p:spPr>
      </p:pic>
      <p:pic>
        <p:nvPicPr>
          <p:cNvPr id="2" name="Picture 1">
            <a:extLst>
              <a:ext uri="{FF2B5EF4-FFF2-40B4-BE49-F238E27FC236}">
                <a16:creationId xmlns="" xmlns:a16="http://schemas.microsoft.com/office/drawing/2014/main" id="{DD52891A-17AB-486D-92E6-3F81DDB6DC4A}"/>
              </a:ext>
            </a:extLst>
          </p:cNvPr>
          <p:cNvPicPr>
            <a:picLocks noChangeAspect="1"/>
          </p:cNvPicPr>
          <p:nvPr/>
        </p:nvPicPr>
        <p:blipFill>
          <a:blip r:embed="rId4"/>
          <a:stretch>
            <a:fillRect/>
          </a:stretch>
        </p:blipFill>
        <p:spPr>
          <a:xfrm>
            <a:off x="8214396" y="0"/>
            <a:ext cx="929604" cy="793214"/>
          </a:xfrm>
          <a:prstGeom prst="rect">
            <a:avLst/>
          </a:prstGeom>
        </p:spPr>
      </p:pic>
      <p:sp>
        <p:nvSpPr>
          <p:cNvPr id="13" name="Google Shape;118;p2">
            <a:extLst>
              <a:ext uri="{FF2B5EF4-FFF2-40B4-BE49-F238E27FC236}">
                <a16:creationId xmlns="" xmlns:a16="http://schemas.microsoft.com/office/drawing/2014/main" id="{EC4857F8-7AC7-4FBC-BC7A-6FED8A4FF1F6}"/>
              </a:ext>
            </a:extLst>
          </p:cNvPr>
          <p:cNvSpPr txBox="1">
            <a:spLocks/>
          </p:cNvSpPr>
          <p:nvPr/>
        </p:nvSpPr>
        <p:spPr>
          <a:xfrm>
            <a:off x="-1" y="74711"/>
            <a:ext cx="4690614" cy="4841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b="1" dirty="0">
                <a:solidFill>
                  <a:schemeClr val="bg1"/>
                </a:solidFill>
                <a:latin typeface="Times New Roman"/>
                <a:cs typeface="Times New Roman"/>
                <a:sym typeface="Times New Roman"/>
              </a:rPr>
              <a:t>Aim &amp; Objective Of Project Work</a:t>
            </a:r>
            <a:endParaRPr lang="en-US" sz="2400" b="1" dirty="0">
              <a:solidFill>
                <a:schemeClr val="bg1"/>
              </a:solidFill>
              <a:latin typeface="Times New Roman"/>
              <a:cs typeface="Times New Roman"/>
            </a:endParaRPr>
          </a:p>
        </p:txBody>
      </p:sp>
      <p:pic>
        <p:nvPicPr>
          <p:cNvPr id="5" name="Picture 4">
            <a:extLst>
              <a:ext uri="{FF2B5EF4-FFF2-40B4-BE49-F238E27FC236}">
                <a16:creationId xmlns="" xmlns:a16="http://schemas.microsoft.com/office/drawing/2014/main" id="{95BA4B54-C49A-4BF7-9396-434E38F7F0A0}"/>
              </a:ext>
            </a:extLst>
          </p:cNvPr>
          <p:cNvPicPr>
            <a:picLocks noChangeAspect="1"/>
          </p:cNvPicPr>
          <p:nvPr/>
        </p:nvPicPr>
        <p:blipFill>
          <a:blip r:embed="rId5"/>
          <a:stretch>
            <a:fillRect/>
          </a:stretch>
        </p:blipFill>
        <p:spPr>
          <a:xfrm>
            <a:off x="0" y="4363144"/>
            <a:ext cx="1030313" cy="780356"/>
          </a:xfrm>
          <a:prstGeom prst="rect">
            <a:avLst/>
          </a:prstGeom>
        </p:spPr>
      </p:pic>
      <p:sp>
        <p:nvSpPr>
          <p:cNvPr id="9" name="TextBox 8">
            <a:extLst>
              <a:ext uri="{FF2B5EF4-FFF2-40B4-BE49-F238E27FC236}">
                <a16:creationId xmlns="" xmlns:a16="http://schemas.microsoft.com/office/drawing/2014/main" id="{84E3A0C8-F5A0-4EA4-AE92-57D0958BC61A}"/>
              </a:ext>
            </a:extLst>
          </p:cNvPr>
          <p:cNvSpPr txBox="1"/>
          <p:nvPr/>
        </p:nvSpPr>
        <p:spPr>
          <a:xfrm>
            <a:off x="770978" y="1226718"/>
            <a:ext cx="7315201" cy="2970044"/>
          </a:xfrm>
          <a:prstGeom prst="rect">
            <a:avLst/>
          </a:prstGeom>
          <a:noFill/>
        </p:spPr>
        <p:txBody>
          <a:bodyPr wrap="square" lIns="91440" tIns="45720" rIns="91440" bIns="45720" anchor="t">
            <a:spAutoFit/>
          </a:bodyPr>
          <a:lstStyle/>
          <a:p>
            <a:pPr marL="285750" indent="-285750" algn="just">
              <a:lnSpc>
                <a:spcPct val="150000"/>
              </a:lnSpc>
              <a:buFont typeface="Wingdings" panose="05000000000000000000" pitchFamily="2" charset="2"/>
              <a:buChar char="q"/>
            </a:pPr>
            <a:r>
              <a:rPr lang="en-IN" sz="1600" b="1" dirty="0">
                <a:latin typeface="Times New Roman" panose="02020603050405020304" pitchFamily="18" charset="0"/>
                <a:ea typeface="Times New Roman"/>
                <a:cs typeface="Times New Roman" panose="02020603050405020304" pitchFamily="18" charset="0"/>
              </a:rPr>
              <a:t>Aim:</a:t>
            </a:r>
            <a:endParaRPr lang="en-US" sz="1600" dirty="0">
              <a:latin typeface="Times New Roman" panose="02020603050405020304" pitchFamily="18" charset="0"/>
              <a:ea typeface="Times New Roman"/>
              <a:cs typeface="Times New Roman" panose="02020603050405020304" pitchFamily="18" charset="0"/>
            </a:endParaRPr>
          </a:p>
          <a:p>
            <a:pPr algn="just">
              <a:lnSpc>
                <a:spcPct val="150000"/>
              </a:lnSpc>
              <a:buFont typeface="Arial" pitchFamily="34" charset="0"/>
              <a:buChar char="•"/>
            </a:pPr>
            <a:r>
              <a:rPr lang="en-US" dirty="0">
                <a:latin typeface="Times New Roman" panose="02020603050405020304" pitchFamily="18" charset="0"/>
                <a:ea typeface="Times New Roman"/>
                <a:cs typeface="Times New Roman" panose="02020603050405020304" pitchFamily="18" charset="0"/>
              </a:rPr>
              <a:t> To Purpose a biometric based ATM machine to increase security and to eliminate the frauds done by the criminals.</a:t>
            </a:r>
          </a:p>
          <a:p>
            <a:pPr marL="285750" indent="-285750" algn="just">
              <a:buFont typeface="Wingdings" panose="05000000000000000000" pitchFamily="2" charset="2"/>
              <a:buChar char="q"/>
            </a:pPr>
            <a:r>
              <a:rPr lang="en-IN" sz="1600" b="1" dirty="0">
                <a:latin typeface="Times New Roman" panose="02020603050405020304" pitchFamily="18" charset="0"/>
                <a:ea typeface="Times New Roman"/>
                <a:cs typeface="Times New Roman" panose="02020603050405020304" pitchFamily="18" charset="0"/>
              </a:rPr>
              <a:t>Objectives:</a:t>
            </a:r>
          </a:p>
          <a:p>
            <a:pPr marL="342900" lvl="0" indent="-342900" algn="just">
              <a:lnSpc>
                <a:spcPct val="150000"/>
              </a:lnSpc>
              <a:buFont typeface="Arial" panose="020B0604020202020204" pitchFamily="34" charset="0"/>
              <a:buChar char="•"/>
            </a:pPr>
            <a:r>
              <a:rPr lang="en-US" kern="50" dirty="0">
                <a:latin typeface="Times New Roman" panose="02020603050405020304" pitchFamily="18" charset="0"/>
                <a:ea typeface="Lucida Sans Unicode" panose="020B0602030504020204" pitchFamily="34" charset="0"/>
              </a:rPr>
              <a:t>To build a ATM which uses voice interactive to do transactions</a:t>
            </a:r>
            <a:endParaRPr lang="en-IN" kern="50" dirty="0">
              <a:effectLst/>
              <a:latin typeface="Times New Roman" panose="02020603050405020304" pitchFamily="18" charset="0"/>
              <a:ea typeface="Lucida Sans Unicode" panose="020B0602030504020204" pitchFamily="34" charset="0"/>
            </a:endParaRPr>
          </a:p>
          <a:p>
            <a:pPr marL="342900" lvl="0" indent="-342900" algn="just">
              <a:lnSpc>
                <a:spcPct val="150000"/>
              </a:lnSpc>
              <a:buFont typeface="Arial" panose="020B0604020202020204" pitchFamily="34" charset="0"/>
              <a:buChar char="•"/>
            </a:pPr>
            <a:r>
              <a:rPr lang="en-US" kern="50" dirty="0">
                <a:effectLst/>
                <a:latin typeface="Times New Roman" panose="02020603050405020304" pitchFamily="18" charset="0"/>
                <a:ea typeface="Lucida Sans Unicode" panose="020B0602030504020204" pitchFamily="34" charset="0"/>
              </a:rPr>
              <a:t>To eliminate the risk of  various malpractices done by criminals while doing transactions</a:t>
            </a:r>
          </a:p>
          <a:p>
            <a:pPr marL="342900" lvl="0" indent="-342900" algn="just">
              <a:lnSpc>
                <a:spcPct val="150000"/>
              </a:lnSpc>
              <a:buFont typeface="Arial" panose="020B0604020202020204" pitchFamily="34" charset="0"/>
              <a:buChar char="•"/>
            </a:pPr>
            <a:r>
              <a:rPr lang="en-US" kern="50" dirty="0">
                <a:latin typeface="Times New Roman" panose="02020603050405020304" pitchFamily="18" charset="0"/>
                <a:ea typeface="Lucida Sans Unicode" panose="020B0602030504020204" pitchFamily="34" charset="0"/>
              </a:rPr>
              <a:t>To increase the security of the user while doing various transactions</a:t>
            </a:r>
          </a:p>
          <a:p>
            <a:pPr marL="342900" lvl="0" indent="-342900" algn="just">
              <a:lnSpc>
                <a:spcPct val="150000"/>
              </a:lnSpc>
              <a:buFont typeface="Arial" panose="020B0604020202020204" pitchFamily="34" charset="0"/>
              <a:buChar char="•"/>
            </a:pPr>
            <a:r>
              <a:rPr lang="en-US" kern="50" dirty="0">
                <a:effectLst/>
                <a:latin typeface="Times New Roman" panose="02020603050405020304" pitchFamily="18" charset="0"/>
                <a:ea typeface="Lucida Sans Unicode" panose="020B0602030504020204" pitchFamily="34" charset="0"/>
              </a:rPr>
              <a:t>To develop an ATM for illiterate people</a:t>
            </a:r>
            <a:endParaRPr lang="en-IN" kern="50" dirty="0">
              <a:effectLst/>
              <a:latin typeface="Times New Roman" panose="02020603050405020304" pitchFamily="18" charset="0"/>
              <a:ea typeface="Lucida Sans Unicode" panose="020B0602030504020204" pitchFamily="34" charset="0"/>
            </a:endParaRPr>
          </a:p>
          <a:p>
            <a:pPr marL="342900" lvl="0" indent="-342900" algn="just">
              <a:lnSpc>
                <a:spcPct val="150000"/>
              </a:lnSpc>
              <a:buFont typeface="Arial" panose="020B0604020202020204" pitchFamily="34" charset="0"/>
              <a:buChar char="•"/>
            </a:pPr>
            <a:endParaRPr lang="en-IN" kern="50" dirty="0">
              <a:effectLst/>
              <a:latin typeface="Times New Roman" panose="02020603050405020304" pitchFamily="18" charset="0"/>
              <a:ea typeface="Lucida Sans Unicode" panose="020B0602030504020204" pitchFamily="34" charset="0"/>
            </a:endParaRPr>
          </a:p>
        </p:txBody>
      </p:sp>
    </p:spTree>
    <p:extLst>
      <p:ext uri="{BB962C8B-B14F-4D97-AF65-F5344CB8AC3E}">
        <p14:creationId xmlns="" xmlns:p14="http://schemas.microsoft.com/office/powerpoint/2010/main" val="18141381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E818B55591EC4B98482E83534CC5EA" ma:contentTypeVersion="4" ma:contentTypeDescription="Crée un document." ma:contentTypeScope="" ma:versionID="cc5aa8248369396a4522c6447ac91b48">
  <xsd:schema xmlns:xsd="http://www.w3.org/2001/XMLSchema" xmlns:xs="http://www.w3.org/2001/XMLSchema" xmlns:p="http://schemas.microsoft.com/office/2006/metadata/properties" xmlns:ns2="8c3c535a-c546-4a32-893b-8737d8e96e46" xmlns:ns3="0e19b97c-96dc-4757-a03a-d6cf30d6f69d" targetNamespace="http://schemas.microsoft.com/office/2006/metadata/properties" ma:root="true" ma:fieldsID="be44b229657dbdaf08bdc41797f39417" ns2:_="" ns3:_="">
    <xsd:import namespace="8c3c535a-c546-4a32-893b-8737d8e96e46"/>
    <xsd:import namespace="0e19b97c-96dc-4757-a03a-d6cf30d6f69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3c535a-c546-4a32-893b-8737d8e96e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e19b97c-96dc-4757-a03a-d6cf30d6f69d"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D8D54-FD19-4F1F-9088-ED0506FA7831}">
  <ds:schemaRefs>
    <ds:schemaRef ds:uri="0e19b97c-96dc-4757-a03a-d6cf30d6f69d"/>
    <ds:schemaRef ds:uri="8c3c535a-c546-4a32-893b-8737d8e96e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4776F74-9F4C-44B7-AD69-494F87392147}">
  <ds:schemaRefs>
    <ds:schemaRef ds:uri="http://schemas.microsoft.com/sharepoint/v3/contenttype/forms"/>
  </ds:schemaRefs>
</ds:datastoreItem>
</file>

<file path=customXml/itemProps3.xml><?xml version="1.0" encoding="utf-8"?>
<ds:datastoreItem xmlns:ds="http://schemas.openxmlformats.org/officeDocument/2006/customXml" ds:itemID="{DD52F582-85F4-4F7B-805D-C49364899B0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1247</TotalTime>
  <Words>2305</Words>
  <Application>Microsoft Office PowerPoint</Application>
  <PresentationFormat>On-screen Show (16:9)</PresentationFormat>
  <Paragraphs>310</Paragraphs>
  <Slides>31</Slides>
  <Notes>31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Times New Roman</vt:lpstr>
      <vt:lpstr>Wingdings</vt:lpstr>
      <vt:lpstr>Lucida Sans Unicode</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Option 1</dc:title>
  <dc:creator>Vilas GADE</dc:creator>
  <cp:lastModifiedBy>COMP4</cp:lastModifiedBy>
  <cp:revision>340</cp:revision>
  <dcterms:modified xsi:type="dcterms:W3CDTF">2024-05-30T03:33:15Z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0x0101006EE818B55591EC4B98482E83534CC5EA</vt:lpwstr>
  </property>
</Properties>
</file>